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_rels/item1.xml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33.xml.rels" ContentType="application/vnd.openxmlformats-package.relationships+xml"/>
  <Override PartName="/ppt/notesSlides/_rels/notesSlide32.xml.rels" ContentType="application/vnd.openxmlformats-package.relationships+xml"/>
  <Override PartName="/ppt/notesSlides/_rels/notesSlide28.xml.rels" ContentType="application/vnd.openxmlformats-package.relationships+xml"/>
  <Override PartName="/ppt/notesSlides/_rels/notesSlide31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5.xml.rels" ContentType="application/vnd.openxmlformats-package.relationships+xml"/>
  <Override PartName="/ppt/notesSlides/notesSlide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8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10.png" ContentType="image/png"/>
  <Override PartName="/ppt/media/image30.png" ContentType="image/png"/>
  <Override PartName="/ppt/media/image11.png" ContentType="image/png"/>
  <Override PartName="/ppt/media/image35.png" ContentType="image/png"/>
  <Override PartName="/ppt/media/image5.jpeg" ContentType="image/jpeg"/>
  <Override PartName="/ppt/media/image36.png" ContentType="image/png"/>
  <Override PartName="/ppt/media/image6.png" ContentType="image/png"/>
  <Override PartName="/ppt/media/image29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33.xml.rels" ContentType="application/vnd.openxmlformats-package.relationships+xml"/>
  <Override PartName="/ppt/slides/_rels/slide5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等线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4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 idx="5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 idx="6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indent="0" algn="r">
              <a:buNone/>
            </a:pPr>
            <a:fld id="{47AE058B-0D9B-4715-869C-98F9A1B8559B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
</Relationships>
</file>

<file path=ppt/notesSlides/_rels/notesSlide32.xml.rels><?xml version="1.0" encoding="UTF-8"?>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
</Relationships>
</file>

<file path=ppt/notesSlides/_rels/notesSlide33.xml.rels><?xml version="1.0" encoding="UTF-8"?>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增加</a:t>
            </a:r>
            <a:r>
              <a:rPr b="0" lang="en-US" sz="2000" spc="-1" strike="noStrike">
                <a:latin typeface="Arial"/>
              </a:rPr>
              <a:t>handle_packet()</a:t>
            </a:r>
            <a:r>
              <a:rPr b="0" lang="zh-CN" sz="2000" spc="-1" strike="noStrike">
                <a:latin typeface="Arial"/>
              </a:rPr>
              <a:t>中按序接收部分？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这部分写哪来着的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这部分状态改变不太明确，</a:t>
            </a:r>
            <a:r>
              <a:rPr b="0" lang="en-US" sz="2000" spc="-1" strike="noStrike">
                <a:latin typeface="Arial"/>
              </a:rPr>
              <a:t>ack_back()?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不应是同时关闭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增加</a:t>
            </a:r>
            <a:r>
              <a:rPr b="0" lang="en-US" sz="2000" spc="-1" strike="noStrike">
                <a:latin typeface="Arial"/>
              </a:rPr>
              <a:t>handle_packet()</a:t>
            </a:r>
            <a:r>
              <a:rPr b="0" lang="zh-CN" sz="2000" spc="-1" strike="noStrike">
                <a:latin typeface="Arial"/>
              </a:rPr>
              <a:t>中按序接收部分？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notesSlides/notesSlide3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增加</a:t>
            </a:r>
            <a:r>
              <a:rPr b="0" lang="en-US" sz="2000" spc="-1" strike="noStrike">
                <a:latin typeface="Arial"/>
              </a:rPr>
              <a:t>handle_packet()</a:t>
            </a:r>
            <a:r>
              <a:rPr b="0" lang="zh-CN" sz="2000" spc="-1" strike="noStrike">
                <a:latin typeface="Arial"/>
              </a:rPr>
              <a:t>中按序接收部分？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notesSlides/notesSlide3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增加</a:t>
            </a:r>
            <a:r>
              <a:rPr b="0" lang="en-US" sz="2000" spc="-1" strike="noStrike">
                <a:latin typeface="Arial"/>
              </a:rPr>
              <a:t>handle_packet()</a:t>
            </a:r>
            <a:r>
              <a:rPr b="0" lang="zh-CN" sz="2000" spc="-1" strike="noStrike">
                <a:latin typeface="Arial"/>
              </a:rPr>
              <a:t>中按序接收部分？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根据指导书要求的主要功能，可将 </a:t>
            </a:r>
            <a:r>
              <a:rPr b="0" lang="en-US" sz="2000" spc="-1" strike="noStrike">
                <a:latin typeface="Arial"/>
              </a:rPr>
              <a:t>TJU_TCP </a:t>
            </a:r>
            <a:r>
              <a:rPr b="0" lang="zh-CN" sz="2000" spc="-1" strike="noStrike">
                <a:latin typeface="Arial"/>
              </a:rPr>
              <a:t>分为如图四个功能模块：连接管理、可靠数据传输、流量控制和拥塞控制，其中</a:t>
            </a:r>
            <a:r>
              <a:rPr b="0" lang="en-US" sz="2000" spc="-1" strike="noStrike">
                <a:latin typeface="Arial"/>
              </a:rPr>
              <a:t>...</a:t>
            </a:r>
            <a:r>
              <a:rPr b="0" lang="zh-CN" sz="2000" spc="-1" strike="noStrike">
                <a:latin typeface="Arial"/>
              </a:rPr>
              <a:t>都是为了可靠数据传输服务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received_ack() -&gt; congestion_control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ack_back()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timer_helper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CLIENT: tju_send()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SERVER: tju_recv()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全局：</a:t>
            </a:r>
            <a:r>
              <a:rPr b="0" lang="en-US" sz="2000" spc="-1" strike="noStrike">
                <a:latin typeface="Arial"/>
              </a:rPr>
              <a:t>handle_packet()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流量控制一起说了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received_ack() -&gt; congestion_control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ack_back()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timer_helper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CLIENT: tju_send()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SERVER: tju_recv()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全局：</a:t>
            </a:r>
            <a:r>
              <a:rPr b="0" lang="en-US" sz="2000" spc="-1" strike="noStrike">
                <a:latin typeface="Arial"/>
              </a:rPr>
              <a:t>handle_packet()</a:t>
            </a: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zh-CN" sz="2000" spc="-1" strike="noStrike">
                <a:latin typeface="Arial"/>
              </a:rPr>
              <a:t>流量控制一起说了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5AA14BB-BDF5-4534-AAFA-C476DF1CC4A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3C13003-7291-4795-95D7-48798085437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3AD5D8A-D3E8-4260-8793-07AA1D60D0A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E5694FC-2734-46B3-9AC8-9D816AA8E7B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93E207F-2D3E-41B1-BD3F-5C3F854708A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0D04784-54CA-461B-9318-7167127AA58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E75ED62-3AD0-4F1C-A2F0-3794E062C93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EFAFA51-9784-40F7-AA67-EB27F605D15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9E5C0D7-27E4-4DF2-89A1-B0DF55CC33F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5F275DB-67CA-4C16-B2C0-A882F6C73BF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809BCF7-A11C-4519-804D-474ACA205F3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56F8293-371B-450B-865D-BA9DF36F0E6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等线"/>
              </a:defRPr>
            </a:lvl1pPr>
          </a:lstStyle>
          <a:p>
            <a:pPr indent="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等线"/>
              </a:rPr>
              <a:t>&lt;date/time&gt;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等线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A477166-7F1A-460F-9FED-9CF690659A97}" type="slidenum">
              <a:rPr b="0" lang="en-US" sz="1200" spc="-1" strike="noStrike">
                <a:solidFill>
                  <a:srgbClr val="8b8b8b"/>
                </a:solidFill>
                <a:latin typeface="等线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等线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等线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等线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等线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等线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等线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等线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等线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等线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等线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等线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等线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等线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等线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2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8.png"/><Relationship Id="rId3" Type="http://schemas.openxmlformats.org/officeDocument/2006/relationships/image" Target="../media/image39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深度视觉·原创设计 https://www.docer.com/works?userid=22383862"/>
          <p:cNvSpPr/>
          <p:nvPr/>
        </p:nvSpPr>
        <p:spPr>
          <a:xfrm>
            <a:off x="682200" y="674280"/>
            <a:ext cx="10827360" cy="5509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" name="深度视觉·原创设计 https://www.docer.com/works?userid=22383862"/>
          <p:cNvSpPr/>
          <p:nvPr/>
        </p:nvSpPr>
        <p:spPr>
          <a:xfrm>
            <a:off x="2622960" y="3580200"/>
            <a:ext cx="6945480" cy="338040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深度视觉·原创设计 https://www.docer.com/works?userid=22383862"/>
          <p:cNvSpPr/>
          <p:nvPr/>
        </p:nvSpPr>
        <p:spPr>
          <a:xfrm>
            <a:off x="2180520" y="2138760"/>
            <a:ext cx="7707960" cy="230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100000"/>
              </a:lnSpc>
            </a:pPr>
            <a:r>
              <a:rPr b="1" lang="en-US" sz="72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TCP</a:t>
            </a:r>
            <a:r>
              <a:rPr b="1" lang="zh-CN" sz="72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工作总结汇报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52" name="深度视觉·原创设计 https://www.docer.com/works?userid=22383862"/>
          <p:cNvSpPr/>
          <p:nvPr/>
        </p:nvSpPr>
        <p:spPr>
          <a:xfrm>
            <a:off x="2935800" y="4261680"/>
            <a:ext cx="6320160" cy="109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  <a:scene3d>
              <a:camera prst="orthographicFront"/>
              <a:lightRig dir="t" rig="threePt"/>
            </a:scene3d>
            <a:sp3d contourW="12700"/>
          </a:bodyPr>
          <a:p>
            <a:pPr algn="ctr">
              <a:lnSpc>
                <a:spcPct val="150000"/>
              </a:lnSpc>
            </a:pPr>
            <a:r>
              <a:rPr b="0" lang="en-US" sz="1600" spc="-1" strike="noStrike">
                <a:solidFill>
                  <a:srgbClr val="808080"/>
                </a:solidFill>
                <a:latin typeface="汉仪正圆-55W"/>
                <a:ea typeface="汉仪正圆-55W"/>
              </a:rPr>
              <a:t>36</a:t>
            </a:r>
            <a:r>
              <a:rPr b="0" lang="zh-CN" sz="1600" spc="-1" strike="noStrike">
                <a:solidFill>
                  <a:srgbClr val="808080"/>
                </a:solidFill>
                <a:latin typeface="汉仪正圆-55W"/>
                <a:ea typeface="汉仪正圆-55W"/>
              </a:rPr>
              <a:t>组</a:t>
            </a:r>
            <a:endParaRPr b="0" lang="en-US" sz="1600" spc="-1" strike="noStrike"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b="0" lang="zh-CN" sz="1600" spc="-1" strike="noStrike">
                <a:solidFill>
                  <a:srgbClr val="808080"/>
                </a:solidFill>
                <a:latin typeface="汉仪正圆-55W"/>
                <a:ea typeface="汉仪正圆-55W"/>
              </a:rPr>
              <a:t>刘锦帆</a:t>
            </a:r>
            <a:endParaRPr b="0" lang="en-US" sz="1600" spc="-1" strike="noStrike"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b="0" lang="zh-CN" sz="1600" spc="-1" strike="noStrike">
                <a:solidFill>
                  <a:srgbClr val="808080"/>
                </a:solidFill>
                <a:latin typeface="汉仪正圆-55W"/>
                <a:ea typeface="汉仪正圆-55W"/>
              </a:rPr>
              <a:t>程子姝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深度视觉·原创设计 https://www.docer.com/works?userid=22383862"/>
          <p:cNvSpPr/>
          <p:nvPr/>
        </p:nvSpPr>
        <p:spPr>
          <a:xfrm>
            <a:off x="3761280" y="3580200"/>
            <a:ext cx="466884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WORK REPORT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整体设计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02" name="图片 3" descr=""/>
          <p:cNvPicPr/>
          <p:nvPr/>
        </p:nvPicPr>
        <p:blipFill>
          <a:blip r:embed="rId1"/>
          <a:stretch/>
        </p:blipFill>
        <p:spPr>
          <a:xfrm>
            <a:off x="1107360" y="747000"/>
            <a:ext cx="9811440" cy="5524200"/>
          </a:xfrm>
          <a:prstGeom prst="rect">
            <a:avLst/>
          </a:prstGeom>
          <a:ln w="0">
            <a:noFill/>
          </a:ln>
        </p:spPr>
      </p:pic>
      <p:sp>
        <p:nvSpPr>
          <p:cNvPr id="103" name="文本框 1"/>
          <p:cNvSpPr/>
          <p:nvPr/>
        </p:nvSpPr>
        <p:spPr>
          <a:xfrm>
            <a:off x="879120" y="6291000"/>
            <a:ext cx="4303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等线"/>
              </a:rPr>
              <a:t>基于 </a:t>
            </a:r>
            <a:r>
              <a:rPr b="0" lang="en-US" sz="1800" spc="-1" strike="noStrike">
                <a:solidFill>
                  <a:srgbClr val="000000"/>
                </a:solidFill>
                <a:latin typeface="等线"/>
              </a:rPr>
              <a:t>Seq Number </a:t>
            </a:r>
            <a:r>
              <a:rPr b="0" lang="zh-CN" sz="1800" spc="-1" strike="noStrike">
                <a:solidFill>
                  <a:srgbClr val="000000"/>
                </a:solidFill>
                <a:latin typeface="等线"/>
              </a:rPr>
              <a:t>和 </a:t>
            </a:r>
            <a:r>
              <a:rPr b="0" lang="en-US" sz="1800" spc="-1" strike="noStrike">
                <a:solidFill>
                  <a:srgbClr val="000000"/>
                </a:solidFill>
                <a:latin typeface="等线"/>
              </a:rPr>
              <a:t>Expected Number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深度视觉·原创设计 https://www.docer.com/works?userid=22383862"/>
          <p:cNvSpPr/>
          <p:nvPr/>
        </p:nvSpPr>
        <p:spPr>
          <a:xfrm>
            <a:off x="1192680" y="911880"/>
            <a:ext cx="166068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CLIENT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07" name="Title 6"/>
          <p:cNvSpPr/>
          <p:nvPr/>
        </p:nvSpPr>
        <p:spPr>
          <a:xfrm>
            <a:off x="1192680" y="2657520"/>
            <a:ext cx="3965760" cy="223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判断内容大小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 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=&gt;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过大则切片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阻塞等待发送窗口出现空闲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将包裹放入发送队列，由发送线程进行发送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a5a5a5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chemeClr val="accent3"/>
                </a:solidFill>
                <a:latin typeface="微软雅黑"/>
                <a:ea typeface="微软雅黑"/>
              </a:rPr>
              <a:t>send_work_thread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深度视觉·原创设计 https://www.docer.com/works?userid=22383862"/>
          <p:cNvSpPr/>
          <p:nvPr/>
        </p:nvSpPr>
        <p:spPr>
          <a:xfrm>
            <a:off x="9364320" y="481320"/>
            <a:ext cx="230292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协议实现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09" name="深度视觉·原创设计 https://www.docer.com/works?userid=22383862"/>
          <p:cNvSpPr/>
          <p:nvPr/>
        </p:nvSpPr>
        <p:spPr>
          <a:xfrm>
            <a:off x="1192680" y="1927800"/>
            <a:ext cx="19206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tju_send()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0" name="深度视觉·原创设计 https://www.docer.com/works?userid=22383862"/>
          <p:cNvSpPr/>
          <p:nvPr/>
        </p:nvSpPr>
        <p:spPr>
          <a:xfrm>
            <a:off x="6658560" y="911160"/>
            <a:ext cx="166068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SERVER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11" name="Title 6"/>
          <p:cNvSpPr/>
          <p:nvPr/>
        </p:nvSpPr>
        <p:spPr>
          <a:xfrm>
            <a:off x="6658560" y="2656800"/>
            <a:ext cx="3965760" cy="122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阻塞等待有数据到达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缓冲区有内容后将其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Memcpy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交给上层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2" name="深度视觉·原创设计 https://www.docer.com/works?userid=22383862"/>
          <p:cNvSpPr/>
          <p:nvPr/>
        </p:nvSpPr>
        <p:spPr>
          <a:xfrm>
            <a:off x="6658560" y="1927080"/>
            <a:ext cx="19206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tju_recv()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13" name="图片 10" descr=""/>
          <p:cNvPicPr/>
          <p:nvPr/>
        </p:nvPicPr>
        <p:blipFill>
          <a:blip r:embed="rId1"/>
          <a:stretch/>
        </p:blipFill>
        <p:spPr>
          <a:xfrm>
            <a:off x="1675440" y="5186520"/>
            <a:ext cx="2875680" cy="1377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深度视觉·原创设计 https://www.docer.com/works?userid=22383862"/>
          <p:cNvSpPr/>
          <p:nvPr/>
        </p:nvSpPr>
        <p:spPr>
          <a:xfrm>
            <a:off x="1192680" y="911880"/>
            <a:ext cx="217656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Socket</a:t>
            </a: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结构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17" name="Title 6"/>
          <p:cNvSpPr/>
          <p:nvPr/>
        </p:nvSpPr>
        <p:spPr>
          <a:xfrm>
            <a:off x="1192680" y="2657520"/>
            <a:ext cx="8754480" cy="259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给 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window.wnd_send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增加了 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rwnd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和 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cwnd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等控制发送的信息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给 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window.wnd_recv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增加了 </a:t>
            </a:r>
            <a:r>
              <a:rPr b="1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AVL Tree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等数据结构，用于存放乱序到达的数据包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给 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window.wnd_send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增加了 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rto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等字段，动态控制超时事件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给 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window.wnd_recv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增加了 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expe_seq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等字段，判断接收到的数据顺序正确与否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8" name="深度视觉·原创设计 https://www.docer.com/works?userid=22383862"/>
          <p:cNvSpPr/>
          <p:nvPr/>
        </p:nvSpPr>
        <p:spPr>
          <a:xfrm>
            <a:off x="9364320" y="481320"/>
            <a:ext cx="230292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协议实现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19" name="深度视觉·原创设计 https://www.docer.com/works?userid=22383862"/>
          <p:cNvSpPr/>
          <p:nvPr/>
        </p:nvSpPr>
        <p:spPr>
          <a:xfrm>
            <a:off x="1192680" y="1927800"/>
            <a:ext cx="19206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tju_socket()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图片 9" descr=""/>
          <p:cNvPicPr/>
          <p:nvPr/>
        </p:nvPicPr>
        <p:blipFill>
          <a:blip r:embed="rId1"/>
          <a:srcRect l="0" t="0" r="0" b="17994"/>
          <a:stretch/>
        </p:blipFill>
        <p:spPr>
          <a:xfrm>
            <a:off x="55440" y="4455360"/>
            <a:ext cx="4125960" cy="2323800"/>
          </a:xfrm>
          <a:prstGeom prst="rect">
            <a:avLst/>
          </a:prstGeom>
          <a:ln w="0">
            <a:noFill/>
          </a:ln>
        </p:spPr>
      </p:pic>
      <p:sp>
        <p:nvSpPr>
          <p:cNvPr id="121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深度视觉·原创设计 https://www.docer.com/works?userid=22383862"/>
          <p:cNvSpPr/>
          <p:nvPr/>
        </p:nvSpPr>
        <p:spPr>
          <a:xfrm>
            <a:off x="1192680" y="911880"/>
            <a:ext cx="445284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使用</a:t>
            </a: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AVLtree</a:t>
            </a: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实现按序接收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24" name="Title 6"/>
          <p:cNvSpPr/>
          <p:nvPr/>
        </p:nvSpPr>
        <p:spPr>
          <a:xfrm>
            <a:off x="1123560" y="2016720"/>
            <a:ext cx="4686120" cy="29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SEQ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正确：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将相关内容放入缓冲区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检查树，删除相关结点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SEQ 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错误：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若是重复包裹，丢弃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若是未来接收包裹，插入树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深度视觉·原创设计 https://www.docer.com/works?userid=22383862"/>
          <p:cNvSpPr/>
          <p:nvPr/>
        </p:nvSpPr>
        <p:spPr>
          <a:xfrm>
            <a:off x="9364320" y="481320"/>
            <a:ext cx="230292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协议实现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26" name="深度视觉·原创设计 https://www.docer.com/works?userid=22383862"/>
          <p:cNvSpPr/>
          <p:nvPr/>
        </p:nvSpPr>
        <p:spPr>
          <a:xfrm>
            <a:off x="1123560" y="1490760"/>
            <a:ext cx="30229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tju_handle_packet()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27" name="图片 3" descr=""/>
          <p:cNvPicPr/>
          <p:nvPr/>
        </p:nvPicPr>
        <p:blipFill>
          <a:blip r:embed="rId2"/>
          <a:stretch/>
        </p:blipFill>
        <p:spPr>
          <a:xfrm>
            <a:off x="7016760" y="1186920"/>
            <a:ext cx="4085280" cy="4818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深度视觉·原创设计 https://www.docer.com/works?userid=22383862"/>
          <p:cNvSpPr/>
          <p:nvPr/>
        </p:nvSpPr>
        <p:spPr>
          <a:xfrm>
            <a:off x="1192680" y="911880"/>
            <a:ext cx="257904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Timer_Helpher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31" name="Title 6"/>
          <p:cNvSpPr/>
          <p:nvPr/>
        </p:nvSpPr>
        <p:spPr>
          <a:xfrm>
            <a:off x="1192680" y="1964520"/>
            <a:ext cx="5222520" cy="38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>
              <a:lnSpc>
                <a:spcPct val="13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实现了 </a:t>
            </a:r>
            <a:r>
              <a:rPr b="1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Timer_Helpher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子系统，通过设置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set_timer()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函数来新建一个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Timer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，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Delete_timer()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来异步终止一个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Timer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。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异步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: Save time for Recv Thread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使用了一个线程不断检查是否有超时的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Timer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，并进行重传和重置。使用 </a:t>
            </a:r>
            <a:r>
              <a:rPr b="1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Mutex Lock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进行存储区域的一致性，使得在增加、删除和检查时只能有一个线程存在。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32" name="深度视觉·原创设计 https://www.docer.com/works?userid=22383862"/>
          <p:cNvSpPr/>
          <p:nvPr/>
        </p:nvSpPr>
        <p:spPr>
          <a:xfrm>
            <a:off x="10218600" y="481320"/>
            <a:ext cx="14410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超时重传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33" name="图片 7" descr=""/>
          <p:cNvPicPr/>
          <p:nvPr/>
        </p:nvPicPr>
        <p:blipFill>
          <a:blip r:embed="rId1"/>
          <a:stretch/>
        </p:blipFill>
        <p:spPr>
          <a:xfrm>
            <a:off x="7017480" y="1897920"/>
            <a:ext cx="4195080" cy="3061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整体设计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37" name="图片 3" descr=""/>
          <p:cNvPicPr/>
          <p:nvPr/>
        </p:nvPicPr>
        <p:blipFill>
          <a:blip r:embed="rId1"/>
          <a:stretch/>
        </p:blipFill>
        <p:spPr>
          <a:xfrm>
            <a:off x="1251720" y="1106280"/>
            <a:ext cx="9689040" cy="5040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深度视觉·原创设计 https://www.docer.com/works?userid=22383862"/>
          <p:cNvSpPr/>
          <p:nvPr/>
        </p:nvSpPr>
        <p:spPr>
          <a:xfrm>
            <a:off x="1192680" y="911880"/>
            <a:ext cx="257904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update_rtt()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41" name="Title 6"/>
          <p:cNvSpPr/>
          <p:nvPr/>
        </p:nvSpPr>
        <p:spPr>
          <a:xfrm>
            <a:off x="1192680" y="1897920"/>
            <a:ext cx="5043600" cy="237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>
              <a:lnSpc>
                <a:spcPct val="13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由于我们每个需要重传的报文都对应一个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TIMER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，所以我们能通过发送时的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Created_At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和删除时的系统事件算出当前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Timer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提供的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sampleRTT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并在每次进行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Timer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删除时，通过公式进行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RTO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的更新。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42" name="深度视觉·原创设计 https://www.docer.com/works?userid=22383862"/>
          <p:cNvSpPr/>
          <p:nvPr/>
        </p:nvSpPr>
        <p:spPr>
          <a:xfrm>
            <a:off x="9371880" y="481320"/>
            <a:ext cx="228744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RTO</a:t>
            </a: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动态调整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43" name="ECB019B1-382A-4266-B25C-5B523AA43C14-2" descr="wpp"/>
          <p:cNvPicPr/>
          <p:nvPr/>
        </p:nvPicPr>
        <p:blipFill>
          <a:blip r:embed="rId1"/>
          <a:stretch/>
        </p:blipFill>
        <p:spPr>
          <a:xfrm>
            <a:off x="7221960" y="1032480"/>
            <a:ext cx="3540240" cy="4737240"/>
          </a:xfrm>
          <a:prstGeom prst="rect">
            <a:avLst/>
          </a:prstGeom>
          <a:ln w="0">
            <a:noFill/>
          </a:ln>
        </p:spPr>
      </p:pic>
      <p:sp>
        <p:nvSpPr>
          <p:cNvPr id="144" name="文本框 3"/>
          <p:cNvSpPr/>
          <p:nvPr/>
        </p:nvSpPr>
        <p:spPr>
          <a:xfrm>
            <a:off x="7718400" y="5577120"/>
            <a:ext cx="285588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zh-CN" sz="1600" spc="-1" strike="noStrike">
                <a:solidFill>
                  <a:srgbClr val="000000"/>
                </a:solidFill>
                <a:latin typeface="等线"/>
              </a:rPr>
              <a:t>异步删除 </a:t>
            </a:r>
            <a:r>
              <a:rPr b="0" lang="en-US" sz="1600" spc="-1" strike="noStrike">
                <a:solidFill>
                  <a:srgbClr val="000000"/>
                </a:solidFill>
                <a:latin typeface="等线"/>
              </a:rPr>
              <a:t>Timer </a:t>
            </a:r>
            <a:r>
              <a:rPr b="0" lang="zh-CN" sz="1600" spc="-1" strike="noStrike">
                <a:solidFill>
                  <a:srgbClr val="000000"/>
                </a:solidFill>
                <a:latin typeface="等线"/>
              </a:rPr>
              <a:t>时进行更新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深度视觉·原创设计 https://www.docer.com/works?userid=22383862"/>
          <p:cNvSpPr/>
          <p:nvPr/>
        </p:nvSpPr>
        <p:spPr>
          <a:xfrm>
            <a:off x="4371480" y="2799000"/>
            <a:ext cx="3448440" cy="100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66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流量控制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148" name="深度视觉·原创设计 https://www.docer.com/works?userid=22383862"/>
          <p:cNvSpPr/>
          <p:nvPr/>
        </p:nvSpPr>
        <p:spPr>
          <a:xfrm>
            <a:off x="5045040" y="1927080"/>
            <a:ext cx="2103480" cy="5004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  </a:t>
            </a: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PART 03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49" name="深度视觉·原创设计 https://www.docer.com/works?userid=22383862"/>
          <p:cNvSpPr/>
          <p:nvPr/>
        </p:nvSpPr>
        <p:spPr>
          <a:xfrm>
            <a:off x="4772160" y="3951720"/>
            <a:ext cx="2647080" cy="4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50000"/>
              </a:lnSpc>
            </a:pPr>
            <a:r>
              <a:rPr b="0" lang="en-US" sz="1600" spc="-1" strike="noStrike">
                <a:solidFill>
                  <a:srgbClr val="262626">
                    <a:alpha val="50000"/>
                  </a:srgbClr>
                </a:solidFill>
                <a:latin typeface="汉仪正圆-55W"/>
                <a:ea typeface="汉仪正圆-55W"/>
              </a:rPr>
              <a:t>FLOW CONTROL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深度视觉·原创设计 https://www.docer.com/works?userid=22383862"/>
          <p:cNvSpPr/>
          <p:nvPr/>
        </p:nvSpPr>
        <p:spPr>
          <a:xfrm>
            <a:off x="10056960" y="481320"/>
            <a:ext cx="164376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流量控制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53" name="图片 1" descr=""/>
          <p:cNvPicPr/>
          <p:nvPr/>
        </p:nvPicPr>
        <p:blipFill>
          <a:blip r:embed="rId1"/>
          <a:stretch/>
        </p:blipFill>
        <p:spPr>
          <a:xfrm>
            <a:off x="954720" y="5270400"/>
            <a:ext cx="7485480" cy="285480"/>
          </a:xfrm>
          <a:prstGeom prst="rect">
            <a:avLst/>
          </a:prstGeom>
          <a:ln w="0">
            <a:noFill/>
          </a:ln>
        </p:spPr>
      </p:pic>
      <p:pic>
        <p:nvPicPr>
          <p:cNvPr id="154" name="图片 6" descr=""/>
          <p:cNvPicPr/>
          <p:nvPr/>
        </p:nvPicPr>
        <p:blipFill>
          <a:blip r:embed="rId2"/>
          <a:stretch/>
        </p:blipFill>
        <p:spPr>
          <a:xfrm>
            <a:off x="990360" y="3533760"/>
            <a:ext cx="3742560" cy="999720"/>
          </a:xfrm>
          <a:prstGeom prst="rect">
            <a:avLst/>
          </a:prstGeom>
          <a:ln w="0">
            <a:noFill/>
          </a:ln>
        </p:spPr>
      </p:pic>
      <p:pic>
        <p:nvPicPr>
          <p:cNvPr id="155" name="图片 7" descr=""/>
          <p:cNvPicPr/>
          <p:nvPr/>
        </p:nvPicPr>
        <p:blipFill>
          <a:blip r:embed="rId3"/>
          <a:stretch/>
        </p:blipFill>
        <p:spPr>
          <a:xfrm>
            <a:off x="990360" y="1444680"/>
            <a:ext cx="7133040" cy="342360"/>
          </a:xfrm>
          <a:prstGeom prst="rect">
            <a:avLst/>
          </a:prstGeom>
          <a:ln w="0">
            <a:noFill/>
          </a:ln>
        </p:spPr>
      </p:pic>
      <p:sp>
        <p:nvSpPr>
          <p:cNvPr id="156" name="深度视觉·原创设计 https://www.docer.com/works?userid=22383862"/>
          <p:cNvSpPr/>
          <p:nvPr/>
        </p:nvSpPr>
        <p:spPr>
          <a:xfrm>
            <a:off x="990360" y="725040"/>
            <a:ext cx="235296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Server</a:t>
            </a: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 </a:t>
            </a: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更新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57" name="深度视觉·原创设计 https://www.docer.com/works?userid=22383862"/>
          <p:cNvSpPr/>
          <p:nvPr/>
        </p:nvSpPr>
        <p:spPr>
          <a:xfrm>
            <a:off x="954720" y="2823120"/>
            <a:ext cx="235296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Client</a:t>
            </a: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 </a:t>
            </a: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更新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58" name="深度视觉·原创设计 https://www.docer.com/works?userid=22383862"/>
          <p:cNvSpPr/>
          <p:nvPr/>
        </p:nvSpPr>
        <p:spPr>
          <a:xfrm>
            <a:off x="954720" y="4697280"/>
            <a:ext cx="235296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Client</a:t>
            </a: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 </a:t>
            </a: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判断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59" name="图片 14" descr=""/>
          <p:cNvPicPr/>
          <p:nvPr/>
        </p:nvPicPr>
        <p:blipFill>
          <a:blip r:embed="rId4"/>
          <a:stretch/>
        </p:blipFill>
        <p:spPr>
          <a:xfrm>
            <a:off x="6432120" y="1865880"/>
            <a:ext cx="5104440" cy="3331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Title 6"/>
          <p:cNvSpPr/>
          <p:nvPr/>
        </p:nvSpPr>
        <p:spPr>
          <a:xfrm>
            <a:off x="872640" y="1468800"/>
            <a:ext cx="5231880" cy="41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>
              <a:lnSpc>
                <a:spcPct val="13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接收方发送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ACK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时，将自己缓冲区大小放入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advertised_wind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字段。发送方在接收到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ACK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时，需要提取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rwnd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值。在设置发送窗口的大小时，我们需要考虑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rwnd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（发送窗口大小）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, cwnd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（拥塞控制）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,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以及自己本身的大小。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当得到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rwnd == 0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的情况时，发送方需要发送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1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比特的试探报文进行发送窗口的试探，同时需要设置超时机制进行不断试探。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63" name="深度视觉·原创设计 https://www.docer.com/works?userid=22383862"/>
          <p:cNvSpPr/>
          <p:nvPr/>
        </p:nvSpPr>
        <p:spPr>
          <a:xfrm>
            <a:off x="10184040" y="481320"/>
            <a:ext cx="148284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流量控制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64" name="图片 9" descr=""/>
          <p:cNvPicPr/>
          <p:nvPr/>
        </p:nvPicPr>
        <p:blipFill>
          <a:blip r:embed="rId1"/>
          <a:stretch/>
        </p:blipFill>
        <p:spPr>
          <a:xfrm>
            <a:off x="6339960" y="2042640"/>
            <a:ext cx="5346360" cy="385200"/>
          </a:xfrm>
          <a:prstGeom prst="rect">
            <a:avLst/>
          </a:prstGeom>
          <a:ln w="0">
            <a:noFill/>
          </a:ln>
        </p:spPr>
      </p:pic>
      <p:pic>
        <p:nvPicPr>
          <p:cNvPr id="165" name="图片 1" descr=""/>
          <p:cNvPicPr/>
          <p:nvPr/>
        </p:nvPicPr>
        <p:blipFill>
          <a:blip r:embed="rId2"/>
          <a:stretch/>
        </p:blipFill>
        <p:spPr>
          <a:xfrm>
            <a:off x="6339960" y="2852280"/>
            <a:ext cx="5347080" cy="1716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" name="深度视觉·原创设计 https://www.docer.com/works?userid=22383862"/>
          <p:cNvSpPr/>
          <p:nvPr/>
        </p:nvSpPr>
        <p:spPr>
          <a:xfrm>
            <a:off x="5214600" y="2889720"/>
            <a:ext cx="1764360" cy="100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66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总述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57" name="深度视觉·原创设计 https://www.docer.com/works?userid=22383862"/>
          <p:cNvSpPr/>
          <p:nvPr/>
        </p:nvSpPr>
        <p:spPr>
          <a:xfrm>
            <a:off x="5045040" y="1927080"/>
            <a:ext cx="2103480" cy="5004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  </a:t>
            </a: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PART 00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58" name="深度视觉·原创设计 https://www.docer.com/works?userid=22383862"/>
          <p:cNvSpPr/>
          <p:nvPr/>
        </p:nvSpPr>
        <p:spPr>
          <a:xfrm>
            <a:off x="4874400" y="4018320"/>
            <a:ext cx="244260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50000"/>
              </a:lnSpc>
            </a:pPr>
            <a:r>
              <a:rPr b="0" lang="en-US" sz="1600" spc="-1" strike="noStrike">
                <a:solidFill>
                  <a:srgbClr val="262626">
                    <a:alpha val="50000"/>
                  </a:srgbClr>
                </a:solidFill>
                <a:latin typeface="汉仪正圆-55W"/>
                <a:ea typeface="汉仪正圆-55W"/>
              </a:rPr>
              <a:t>GENERAL DESCRIPTION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7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8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整体设计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69" name="图片 1" descr=""/>
          <p:cNvPicPr/>
          <p:nvPr/>
        </p:nvPicPr>
        <p:blipFill>
          <a:blip r:embed="rId1"/>
          <a:stretch/>
        </p:blipFill>
        <p:spPr>
          <a:xfrm>
            <a:off x="981720" y="996480"/>
            <a:ext cx="9755280" cy="5325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深度视觉·原创设计 https://www.docer.com/works?userid=22383862"/>
          <p:cNvSpPr/>
          <p:nvPr/>
        </p:nvSpPr>
        <p:spPr>
          <a:xfrm>
            <a:off x="4374360" y="2833920"/>
            <a:ext cx="3443760" cy="100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66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连接管理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173" name="深度视觉·原创设计 https://www.docer.com/works?userid=22383862"/>
          <p:cNvSpPr/>
          <p:nvPr/>
        </p:nvSpPr>
        <p:spPr>
          <a:xfrm>
            <a:off x="5045040" y="1927080"/>
            <a:ext cx="2103480" cy="5004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  </a:t>
            </a: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PART 02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74" name="深度视觉·原创设计 https://www.docer.com/works?userid=22383862"/>
          <p:cNvSpPr/>
          <p:nvPr/>
        </p:nvSpPr>
        <p:spPr>
          <a:xfrm>
            <a:off x="4585320" y="4028400"/>
            <a:ext cx="3023640" cy="72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chemeClr val="accent3"/>
                </a:solidFill>
                <a:latin typeface="汉仪正圆-55W"/>
                <a:ea typeface="汉仪正圆-55W"/>
              </a:rPr>
              <a:t>CONNECTION MANEGEMENT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175" name="图片 1" descr=""/>
          <p:cNvPicPr/>
          <p:nvPr/>
        </p:nvPicPr>
        <p:blipFill>
          <a:blip r:embed="rId1"/>
          <a:stretch/>
        </p:blipFill>
        <p:spPr>
          <a:xfrm>
            <a:off x="3123000" y="4439160"/>
            <a:ext cx="5390280" cy="2247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深度视觉·原创设计 https://www.docer.com/works?userid=22383862"/>
          <p:cNvSpPr/>
          <p:nvPr/>
        </p:nvSpPr>
        <p:spPr>
          <a:xfrm>
            <a:off x="1192680" y="911880"/>
            <a:ext cx="166068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函数准备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79" name="Title 6"/>
          <p:cNvSpPr/>
          <p:nvPr/>
        </p:nvSpPr>
        <p:spPr>
          <a:xfrm>
            <a:off x="1192680" y="2510640"/>
            <a:ext cx="4606560" cy="361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404040"/>
              </a:buClr>
              <a:buSzPct val="80000"/>
              <a:buFont typeface="Wingdings" charset="2"/>
              <a:buChar char=""/>
            </a:pPr>
            <a:r>
              <a:rPr b="1" lang="en-US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init_retransmit_timer()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40404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初始化重传链表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404040"/>
              </a:buClr>
              <a:buSzPct val="80000"/>
              <a:buFont typeface="Wingdings" charset="2"/>
              <a:buChar char=""/>
            </a:pPr>
            <a:r>
              <a:rPr b="1" lang="en-US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CREATE send_work_thread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40404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创建发送线程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40404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循环检测</a:t>
            </a:r>
            <a:r>
              <a:rPr b="0" lang="en-US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sock-&gt;sending_queue</a:t>
            </a:r>
            <a:r>
              <a:rPr b="0" lang="zh-CN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，一有新包裹就</a:t>
            </a:r>
            <a:r>
              <a:rPr b="0" lang="en-US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send_with_retransmit()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a5a5a5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chemeClr val="accent3"/>
                </a:solidFill>
                <a:latin typeface="微软雅黑"/>
                <a:ea typeface="微软雅黑"/>
              </a:rPr>
              <a:t>会在后续可靠传输用到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0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连接建立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81" name="深度视觉·原创设计 https://www.docer.com/works?userid=22383862"/>
          <p:cNvSpPr/>
          <p:nvPr/>
        </p:nvSpPr>
        <p:spPr>
          <a:xfrm>
            <a:off x="1192680" y="1818000"/>
            <a:ext cx="19206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tju_socket()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2" name="深度视觉·原创设计 https://www.docer.com/works?userid=22383862"/>
          <p:cNvSpPr/>
          <p:nvPr/>
        </p:nvSpPr>
        <p:spPr>
          <a:xfrm>
            <a:off x="6881040" y="1818000"/>
            <a:ext cx="34246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send_with_retransmit()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itle 6"/>
          <p:cNvSpPr/>
          <p:nvPr/>
        </p:nvSpPr>
        <p:spPr>
          <a:xfrm>
            <a:off x="6881040" y="2510640"/>
            <a:ext cx="4606560" cy="188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404040"/>
              </a:buClr>
              <a:buSzPct val="80000"/>
              <a:buFont typeface="Wingdings" charset="2"/>
              <a:buChar char=""/>
            </a:pPr>
            <a:r>
              <a:rPr b="1" lang="en-US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if requiring ACK</a:t>
            </a:r>
            <a:r>
              <a:rPr b="1" lang="zh-CN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：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40404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set_timer()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40404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ack_id_hash[]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404040"/>
              </a:buClr>
              <a:buSzPct val="80000"/>
              <a:buFont typeface="Wingdings" charset="2"/>
              <a:buChar char=""/>
            </a:pPr>
            <a:r>
              <a:rPr b="1" lang="en-US" sz="1800" spc="157" strike="noStrike">
                <a:solidFill>
                  <a:srgbClr val="404040"/>
                </a:solidFill>
                <a:latin typeface="微软雅黑"/>
                <a:ea typeface="微软雅黑"/>
              </a:rPr>
              <a:t>safe_packet_sender()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5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6" name="深度视觉·原创设计 https://www.docer.com/works?userid=22383862"/>
          <p:cNvSpPr/>
          <p:nvPr/>
        </p:nvSpPr>
        <p:spPr>
          <a:xfrm>
            <a:off x="1192680" y="911880"/>
            <a:ext cx="166068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CLIENT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87" name="Title 6"/>
          <p:cNvSpPr/>
          <p:nvPr/>
        </p:nvSpPr>
        <p:spPr>
          <a:xfrm>
            <a:off x="1192680" y="2657520"/>
            <a:ext cx="3965760" cy="173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将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socket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绑定到本地地址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向服务端发送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SYN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报文，将状态改为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SYN_SENT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阻塞等待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连接建立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89" name="深度视觉·原创设计 https://www.docer.com/works?userid=22383862"/>
          <p:cNvSpPr/>
          <p:nvPr/>
        </p:nvSpPr>
        <p:spPr>
          <a:xfrm>
            <a:off x="1192680" y="1927800"/>
            <a:ext cx="192060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tju_connect()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90" name="图片 1" descr=""/>
          <p:cNvPicPr/>
          <p:nvPr/>
        </p:nvPicPr>
        <p:blipFill>
          <a:blip r:embed="rId1"/>
          <a:stretch/>
        </p:blipFill>
        <p:spPr>
          <a:xfrm>
            <a:off x="5168160" y="1545120"/>
            <a:ext cx="6498720" cy="3881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深度视觉·原创设计 https://www.docer.com/works?userid=22383862"/>
          <p:cNvSpPr/>
          <p:nvPr/>
        </p:nvSpPr>
        <p:spPr>
          <a:xfrm>
            <a:off x="1192680" y="911880"/>
            <a:ext cx="166068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CLIENT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94" name="Title 6"/>
          <p:cNvSpPr/>
          <p:nvPr/>
        </p:nvSpPr>
        <p:spPr>
          <a:xfrm>
            <a:off x="1192680" y="2657520"/>
            <a:ext cx="3965760" cy="188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判断收到的报文类型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向服务端发送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ACK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更新状态为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ESTABLISHED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a5a5a5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chemeClr val="accent3"/>
                </a:solidFill>
                <a:latin typeface="微软雅黑"/>
                <a:ea typeface="微软雅黑"/>
              </a:rPr>
              <a:t>此时</a:t>
            </a:r>
            <a:r>
              <a:rPr b="0" lang="en-US" sz="1800" spc="157" strike="noStrike">
                <a:solidFill>
                  <a:schemeClr val="accent3"/>
                </a:solidFill>
                <a:latin typeface="微软雅黑"/>
                <a:ea typeface="微软雅黑"/>
              </a:rPr>
              <a:t>tju_connect()</a:t>
            </a:r>
            <a:r>
              <a:rPr b="0" lang="zh-CN" sz="1800" spc="157" strike="noStrike">
                <a:solidFill>
                  <a:schemeClr val="accent3"/>
                </a:solidFill>
                <a:latin typeface="微软雅黑"/>
                <a:ea typeface="微软雅黑"/>
              </a:rPr>
              <a:t>返回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5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连接建立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96" name="深度视觉·原创设计 https://www.docer.com/works?userid=22383862"/>
          <p:cNvSpPr/>
          <p:nvPr/>
        </p:nvSpPr>
        <p:spPr>
          <a:xfrm>
            <a:off x="1192680" y="1927800"/>
            <a:ext cx="34858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tju_handle_packet()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97" name="图片 3" descr=""/>
          <p:cNvPicPr/>
          <p:nvPr/>
        </p:nvPicPr>
        <p:blipFill>
          <a:blip r:embed="rId1"/>
          <a:stretch/>
        </p:blipFill>
        <p:spPr>
          <a:xfrm>
            <a:off x="5059080" y="1195200"/>
            <a:ext cx="6500160" cy="4185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图片 1" descr=""/>
          <p:cNvPicPr/>
          <p:nvPr/>
        </p:nvPicPr>
        <p:blipFill>
          <a:blip r:embed="rId1"/>
          <a:stretch/>
        </p:blipFill>
        <p:spPr>
          <a:xfrm>
            <a:off x="5513040" y="1458000"/>
            <a:ext cx="6255000" cy="3805920"/>
          </a:xfrm>
          <a:prstGeom prst="rect">
            <a:avLst/>
          </a:prstGeom>
          <a:ln w="0">
            <a:noFill/>
          </a:ln>
        </p:spPr>
      </p:pic>
      <p:sp>
        <p:nvSpPr>
          <p:cNvPr id="199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0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深度视觉·原创设计 https://www.docer.com/works?userid=22383862"/>
          <p:cNvSpPr/>
          <p:nvPr/>
        </p:nvSpPr>
        <p:spPr>
          <a:xfrm>
            <a:off x="1192680" y="911880"/>
            <a:ext cx="166068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SERVER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02" name="Title 6"/>
          <p:cNvSpPr/>
          <p:nvPr/>
        </p:nvSpPr>
        <p:spPr>
          <a:xfrm>
            <a:off x="1192680" y="2440440"/>
            <a:ext cx="5184360" cy="376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LISTEN&amp;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收到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SYN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报文：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将状态修改为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SYN_RECV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发送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SYN ACK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报文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SYN-RECV&amp;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收到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ACK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报文：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received_ack()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被调用，更新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ack_id_hash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，开启拥塞控制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将状态重新改为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LISTEN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创建新连接，将其放入全连接队列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连接建立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04" name="深度视觉·原创设计 https://www.docer.com/works?userid=22383862"/>
          <p:cNvSpPr/>
          <p:nvPr/>
        </p:nvSpPr>
        <p:spPr>
          <a:xfrm>
            <a:off x="1192680" y="1710720"/>
            <a:ext cx="34858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tju_handle_packet()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总体设计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208" name="图片 1" descr=""/>
          <p:cNvPicPr/>
          <p:nvPr/>
        </p:nvPicPr>
        <p:blipFill>
          <a:blip r:embed="rId1"/>
          <a:stretch/>
        </p:blipFill>
        <p:spPr>
          <a:xfrm>
            <a:off x="1491480" y="842040"/>
            <a:ext cx="9441360" cy="5434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0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1" name="深度视觉·原创设计 https://www.docer.com/works?userid=22383862"/>
          <p:cNvSpPr/>
          <p:nvPr/>
        </p:nvSpPr>
        <p:spPr>
          <a:xfrm>
            <a:off x="1192680" y="911880"/>
            <a:ext cx="166068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先后关闭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12" name="Title 6"/>
          <p:cNvSpPr/>
          <p:nvPr/>
        </p:nvSpPr>
        <p:spPr>
          <a:xfrm>
            <a:off x="1192680" y="2346840"/>
            <a:ext cx="5969160" cy="379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发送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FIN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报文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1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state</a:t>
            </a:r>
            <a:r>
              <a:rPr b="1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：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400" spc="157" strike="noStrike">
                <a:solidFill>
                  <a:srgbClr val="000000"/>
                </a:solidFill>
                <a:latin typeface="微软雅黑"/>
                <a:ea typeface="微软雅黑"/>
              </a:rPr>
              <a:t> </a:t>
            </a:r>
            <a:r>
              <a:rPr b="0" lang="en-US" sz="14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CLOSE_WAIT =&gt; LAST_ACK</a:t>
            </a:r>
            <a:endParaRPr b="0" lang="en-US" sz="14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400" spc="157" strike="noStrike">
                <a:solidFill>
                  <a:srgbClr val="000000"/>
                </a:solidFill>
                <a:latin typeface="微软雅黑"/>
                <a:ea typeface="微软雅黑"/>
              </a:rPr>
              <a:t> </a:t>
            </a:r>
            <a:r>
              <a:rPr b="0" lang="en-US" sz="1400" spc="157" strike="noStrike">
                <a:solidFill>
                  <a:srgbClr val="000000"/>
                </a:solidFill>
                <a:latin typeface="微软雅黑"/>
                <a:ea typeface="微软雅黑"/>
              </a:rPr>
              <a:t>ESTABLISHED =&gt; FIN_WAIT_1</a:t>
            </a:r>
            <a:endParaRPr b="0" lang="en-US" sz="14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400" spc="157" strike="noStrike">
                <a:solidFill>
                  <a:srgbClr val="000000"/>
                </a:solidFill>
                <a:latin typeface="微软雅黑"/>
                <a:ea typeface="微软雅黑"/>
              </a:rPr>
              <a:t> </a:t>
            </a:r>
            <a:r>
              <a:rPr b="0" lang="en-US" sz="14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SYN_RECV =&gt; FIN_WAIT_1</a:t>
            </a:r>
            <a:endParaRPr b="0" lang="en-US" sz="14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1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case</a:t>
            </a:r>
            <a:r>
              <a:rPr b="1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：</a:t>
            </a:r>
            <a:endParaRPr b="0" lang="en-US" sz="18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400" spc="157" strike="noStrike">
                <a:solidFill>
                  <a:srgbClr val="000000"/>
                </a:solidFill>
                <a:latin typeface="微软雅黑"/>
                <a:ea typeface="微软雅黑"/>
              </a:rPr>
              <a:t>LAST_ACK =&gt; while(STATE!=CLOSE); =&gt; RETURN</a:t>
            </a:r>
            <a:endParaRPr b="0" lang="en-US" sz="1400" spc="-1" strike="noStrike">
              <a:latin typeface="Arial"/>
            </a:endParaRPr>
          </a:p>
          <a:p>
            <a:pPr lvl="1" marL="7873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400" spc="157" strike="noStrike">
                <a:solidFill>
                  <a:srgbClr val="000000"/>
                </a:solidFill>
                <a:latin typeface="微软雅黑"/>
                <a:ea typeface="微软雅黑"/>
              </a:rPr>
              <a:t>FIN_WAIT_1 =&gt; while(STATE!=TIME_WAIT); =&gt; wait for 2 rto =&gt; RETURN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13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连接关闭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14" name="深度视觉·原创设计 https://www.docer.com/works?userid=22383862"/>
          <p:cNvSpPr/>
          <p:nvPr/>
        </p:nvSpPr>
        <p:spPr>
          <a:xfrm>
            <a:off x="1192680" y="1710720"/>
            <a:ext cx="34858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tju_close()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15" name="图片 2" descr=""/>
          <p:cNvPicPr/>
          <p:nvPr/>
        </p:nvPicPr>
        <p:blipFill>
          <a:blip r:embed="rId1"/>
          <a:stretch/>
        </p:blipFill>
        <p:spPr>
          <a:xfrm>
            <a:off x="7041600" y="1042560"/>
            <a:ext cx="4502520" cy="5207760"/>
          </a:xfrm>
          <a:prstGeom prst="rect">
            <a:avLst/>
          </a:prstGeom>
          <a:ln w="0">
            <a:noFill/>
          </a:ln>
        </p:spPr>
      </p:pic>
      <p:sp>
        <p:nvSpPr>
          <p:cNvPr id="216" name="深度视觉·原创设计 https://www.docer.com/works?userid=22383862"/>
          <p:cNvSpPr/>
          <p:nvPr/>
        </p:nvSpPr>
        <p:spPr>
          <a:xfrm>
            <a:off x="6748920" y="2779560"/>
            <a:ext cx="3485880" cy="4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tju_close()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12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主动调用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17" name="深度视觉·原创设计 https://www.docer.com/works?userid=22383862"/>
          <p:cNvSpPr/>
          <p:nvPr/>
        </p:nvSpPr>
        <p:spPr>
          <a:xfrm>
            <a:off x="11301840" y="3911760"/>
            <a:ext cx="913320" cy="4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tju_close()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12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被动调用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218" name="图片 10" descr=""/>
          <p:cNvPicPr/>
          <p:nvPr/>
        </p:nvPicPr>
        <p:blipFill>
          <a:blip r:embed="rId2"/>
          <a:stretch/>
        </p:blipFill>
        <p:spPr>
          <a:xfrm>
            <a:off x="959400" y="1681920"/>
            <a:ext cx="6315120" cy="4458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深度视觉·原创设计 https://www.docer.com/works?userid=22383862"/>
          <p:cNvSpPr/>
          <p:nvPr/>
        </p:nvSpPr>
        <p:spPr>
          <a:xfrm>
            <a:off x="1192680" y="911880"/>
            <a:ext cx="166068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同时关闭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22" name="Title 6"/>
          <p:cNvSpPr/>
          <p:nvPr/>
        </p:nvSpPr>
        <p:spPr>
          <a:xfrm>
            <a:off x="1192680" y="2346840"/>
            <a:ext cx="5969160" cy="29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ESTABLISHED &amp; FIN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报文 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=&gt; CLOSE_WAIT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LAST_ACK &amp; ACK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报文 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=&gt; CLOSED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CLOSE_WAIT =&gt; CLOSED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FIN_WAIT_1 =&gt; FIN_WAIT_2</a:t>
            </a:r>
            <a:endParaRPr b="0" lang="en-US" sz="1800" spc="-1" strike="noStrike">
              <a:latin typeface="Arial"/>
            </a:endParaRPr>
          </a:p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FIN_WAIT 2 =&gt; TIME_WAIT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0000"/>
              </a:lnSpc>
              <a:spcBef>
                <a:spcPts val="1199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23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连接关闭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24" name="深度视觉·原创设计 https://www.docer.com/works?userid=22383862"/>
          <p:cNvSpPr/>
          <p:nvPr/>
        </p:nvSpPr>
        <p:spPr>
          <a:xfrm>
            <a:off x="1192680" y="1710720"/>
            <a:ext cx="34858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tju_handle_packet()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25" name="图片 3" descr=""/>
          <p:cNvPicPr/>
          <p:nvPr/>
        </p:nvPicPr>
        <p:blipFill>
          <a:blip r:embed="rId1"/>
          <a:stretch/>
        </p:blipFill>
        <p:spPr>
          <a:xfrm>
            <a:off x="6908040" y="988200"/>
            <a:ext cx="4817880" cy="4628160"/>
          </a:xfrm>
          <a:prstGeom prst="rect">
            <a:avLst/>
          </a:prstGeom>
          <a:ln w="0">
            <a:noFill/>
          </a:ln>
        </p:spPr>
      </p:pic>
      <p:pic>
        <p:nvPicPr>
          <p:cNvPr id="226" name="图片 6" descr=""/>
          <p:cNvPicPr/>
          <p:nvPr/>
        </p:nvPicPr>
        <p:blipFill>
          <a:blip r:embed="rId2"/>
          <a:stretch/>
        </p:blipFill>
        <p:spPr>
          <a:xfrm>
            <a:off x="801000" y="1067400"/>
            <a:ext cx="8159400" cy="4628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0" dur="indefinite" restart="never" nodeType="tmRoot">
          <p:childTnLst>
            <p:seq>
              <p:cTn id="21" dur="indefinite" nodeType="mainSeq">
                <p:childTnLst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6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8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9" name="深度视觉·原创设计 https://www.docer.com/works?userid=22383862"/>
          <p:cNvSpPr/>
          <p:nvPr/>
        </p:nvSpPr>
        <p:spPr>
          <a:xfrm>
            <a:off x="4371480" y="2799000"/>
            <a:ext cx="3448440" cy="100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66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拥塞控制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230" name="深度视觉·原创设计 https://www.docer.com/works?userid=22383862"/>
          <p:cNvSpPr/>
          <p:nvPr/>
        </p:nvSpPr>
        <p:spPr>
          <a:xfrm>
            <a:off x="5045040" y="1927080"/>
            <a:ext cx="2103480" cy="5004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  </a:t>
            </a: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PART 04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31" name="深度视觉·原创设计 https://www.docer.com/works?userid=22383862"/>
          <p:cNvSpPr/>
          <p:nvPr/>
        </p:nvSpPr>
        <p:spPr>
          <a:xfrm>
            <a:off x="4772160" y="3951720"/>
            <a:ext cx="2647080" cy="4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50000"/>
              </a:lnSpc>
            </a:pPr>
            <a:r>
              <a:rPr b="0" lang="en-US" sz="1600" spc="-1" strike="noStrike">
                <a:solidFill>
                  <a:srgbClr val="262626">
                    <a:alpha val="50000"/>
                  </a:srgbClr>
                </a:solidFill>
                <a:latin typeface="汉仪正圆-55W"/>
                <a:ea typeface="汉仪正圆-55W"/>
              </a:rPr>
              <a:t>CONGESTION CONTROL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1" name="深度视觉·原创设计 https://www.docer.com/works?userid=22383862"/>
          <p:cNvSpPr/>
          <p:nvPr/>
        </p:nvSpPr>
        <p:spPr>
          <a:xfrm>
            <a:off x="5214600" y="2889720"/>
            <a:ext cx="1764360" cy="100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66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总述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62" name="深度视觉·原创设计 https://www.docer.com/works?userid=22383862"/>
          <p:cNvSpPr/>
          <p:nvPr/>
        </p:nvSpPr>
        <p:spPr>
          <a:xfrm>
            <a:off x="5045040" y="1927080"/>
            <a:ext cx="2103480" cy="5004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  </a:t>
            </a: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PART 00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63" name="深度视觉·原创设计 https://www.docer.com/works?userid=22383862"/>
          <p:cNvSpPr/>
          <p:nvPr/>
        </p:nvSpPr>
        <p:spPr>
          <a:xfrm>
            <a:off x="4874400" y="4018320"/>
            <a:ext cx="244260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50000"/>
              </a:lnSpc>
            </a:pPr>
            <a:r>
              <a:rPr b="0" lang="en-US" sz="1600" spc="-1" strike="noStrike">
                <a:solidFill>
                  <a:srgbClr val="262626">
                    <a:alpha val="50000"/>
                  </a:srgbClr>
                </a:solidFill>
                <a:latin typeface="汉仪正圆-55W"/>
                <a:ea typeface="汉仪正圆-55W"/>
              </a:rPr>
              <a:t>GENERAL DESCRIPTION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64" name="图片 1" descr=""/>
          <p:cNvPicPr/>
          <p:nvPr/>
        </p:nvPicPr>
        <p:blipFill>
          <a:blip r:embed="rId1"/>
          <a:stretch/>
        </p:blipFill>
        <p:spPr>
          <a:xfrm>
            <a:off x="581760" y="1000440"/>
            <a:ext cx="11028240" cy="4856760"/>
          </a:xfrm>
          <a:prstGeom prst="rect">
            <a:avLst/>
          </a:prstGeom>
          <a:ln w="0">
            <a:noFill/>
          </a:ln>
        </p:spPr>
      </p:pic>
      <p:pic>
        <p:nvPicPr>
          <p:cNvPr id="65" name="图片 2" descr=""/>
          <p:cNvPicPr/>
          <p:nvPr/>
        </p:nvPicPr>
        <p:blipFill>
          <a:blip r:embed="rId2"/>
          <a:stretch/>
        </p:blipFill>
        <p:spPr>
          <a:xfrm>
            <a:off x="9175320" y="2555640"/>
            <a:ext cx="2434680" cy="642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3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4" name="深度视觉·原创设计 https://www.docer.com/works?userid=22383862"/>
          <p:cNvSpPr/>
          <p:nvPr/>
        </p:nvSpPr>
        <p:spPr>
          <a:xfrm>
            <a:off x="1192680" y="911880"/>
            <a:ext cx="363132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congestion_handler()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35" name="深度视觉·原创设计 https://www.docer.com/works?userid=22383862"/>
          <p:cNvSpPr/>
          <p:nvPr/>
        </p:nvSpPr>
        <p:spPr>
          <a:xfrm>
            <a:off x="10056960" y="481320"/>
            <a:ext cx="164376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拥塞控制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36" name="文本框 3"/>
          <p:cNvSpPr/>
          <p:nvPr/>
        </p:nvSpPr>
        <p:spPr>
          <a:xfrm>
            <a:off x="7117200" y="5848920"/>
            <a:ext cx="3654000" cy="57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等线"/>
              </a:rPr>
              <a:t>TIME_OUT</a:t>
            </a:r>
            <a:r>
              <a:rPr b="0" lang="zh-CN" sz="1600" spc="-1" strike="noStrike">
                <a:solidFill>
                  <a:srgbClr val="000000"/>
                </a:solidFill>
                <a:latin typeface="等线"/>
              </a:rPr>
              <a:t>后的重传通过重传线程实现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37" name="ECB019B1-382A-4266-B25C-5B523AA43C14-3" descr="wpp"/>
          <p:cNvPicPr/>
          <p:nvPr/>
        </p:nvPicPr>
        <p:blipFill>
          <a:blip r:embed="rId1"/>
          <a:stretch/>
        </p:blipFill>
        <p:spPr>
          <a:xfrm>
            <a:off x="2040120" y="865440"/>
            <a:ext cx="8111160" cy="5126760"/>
          </a:xfrm>
          <a:prstGeom prst="rect">
            <a:avLst/>
          </a:prstGeom>
          <a:ln w="0">
            <a:noFill/>
          </a:ln>
        </p:spPr>
      </p:pic>
      <p:pic>
        <p:nvPicPr>
          <p:cNvPr id="238" name="图片 1" descr=""/>
          <p:cNvPicPr/>
          <p:nvPr/>
        </p:nvPicPr>
        <p:blipFill>
          <a:blip r:embed="rId2"/>
          <a:stretch/>
        </p:blipFill>
        <p:spPr>
          <a:xfrm>
            <a:off x="1192680" y="1712160"/>
            <a:ext cx="3475800" cy="1523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0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1" name="深度视觉·原创设计 https://www.docer.com/works?userid=22383862"/>
          <p:cNvSpPr/>
          <p:nvPr/>
        </p:nvSpPr>
        <p:spPr>
          <a:xfrm>
            <a:off x="1192680" y="911880"/>
            <a:ext cx="113184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实现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42" name="Title 6"/>
          <p:cNvSpPr/>
          <p:nvPr/>
        </p:nvSpPr>
        <p:spPr>
          <a:xfrm>
            <a:off x="1192680" y="1816200"/>
            <a:ext cx="9951480" cy="438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noAutofit/>
          </a:bodyPr>
          <a:p>
            <a:pPr>
              <a:lnSpc>
                <a:spcPct val="13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在拥塞控制中，我们采用一个 </a:t>
            </a:r>
            <a:r>
              <a:rPr b="1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cwnd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的结构进行控制，在发送线程每次从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sending_queue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读取包裹时，首先需要根据当前的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rwnd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更新滑动窗口的大小，在包含拥塞控制的设计中，我们选择加入对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cwnd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的考量，即选取当前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cwnd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和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rwnd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中较小的一个作为当前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swnd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的值。然后根据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swnd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来判断是否在该轮循环中进行数据的发送。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cwnd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的更新，为此，我们创建一个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cwnd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的数据结构，包括当前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cwnd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的状态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cwnd_STATE 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和窗口大小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cwnd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，上限 </a:t>
            </a:r>
            <a:r>
              <a:rPr b="0" lang="en-US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sshresh</a:t>
            </a:r>
            <a:r>
              <a:rPr b="0" lang="zh-CN" sz="20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，根据相应事件结点进行更新。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43" name="深度视觉·原创设计 https://www.docer.com/works?userid=22383862"/>
          <p:cNvSpPr/>
          <p:nvPr/>
        </p:nvSpPr>
        <p:spPr>
          <a:xfrm>
            <a:off x="10104840" y="481320"/>
            <a:ext cx="165960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拥塞控制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5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深度视觉·原创设计 https://www.docer.com/works?userid=22383862"/>
          <p:cNvSpPr/>
          <p:nvPr/>
        </p:nvSpPr>
        <p:spPr>
          <a:xfrm>
            <a:off x="1192680" y="911880"/>
            <a:ext cx="113184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实现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47" name="Title 6"/>
          <p:cNvSpPr/>
          <p:nvPr/>
        </p:nvSpPr>
        <p:spPr>
          <a:xfrm>
            <a:off x="1192680" y="1823760"/>
            <a:ext cx="468612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SLOW_START =&gt; CONGESTION_AVOIDANCE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：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8" name="深度视觉·原创设计 https://www.docer.com/works?userid=22383862"/>
          <p:cNvSpPr/>
          <p:nvPr/>
        </p:nvSpPr>
        <p:spPr>
          <a:xfrm>
            <a:off x="10104840" y="481320"/>
            <a:ext cx="165960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拥塞控制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249" name="图片 4" descr=""/>
          <p:cNvPicPr/>
          <p:nvPr/>
        </p:nvPicPr>
        <p:blipFill>
          <a:blip r:embed="rId1"/>
          <a:srcRect l="5493" t="4844" r="0" b="0"/>
          <a:stretch/>
        </p:blipFill>
        <p:spPr>
          <a:xfrm>
            <a:off x="5878800" y="1455480"/>
            <a:ext cx="5935680" cy="4618800"/>
          </a:xfrm>
          <a:prstGeom prst="rect">
            <a:avLst/>
          </a:prstGeom>
          <a:ln w="0">
            <a:noFill/>
          </a:ln>
        </p:spPr>
      </p:pic>
      <p:pic>
        <p:nvPicPr>
          <p:cNvPr id="250" name="图片 1" descr=""/>
          <p:cNvPicPr/>
          <p:nvPr/>
        </p:nvPicPr>
        <p:blipFill>
          <a:blip r:embed="rId2"/>
          <a:stretch/>
        </p:blipFill>
        <p:spPr>
          <a:xfrm>
            <a:off x="1358280" y="2715120"/>
            <a:ext cx="4630680" cy="1427040"/>
          </a:xfrm>
          <a:prstGeom prst="rect">
            <a:avLst/>
          </a:prstGeom>
          <a:ln w="0">
            <a:noFill/>
          </a:ln>
        </p:spPr>
      </p:pic>
      <p:sp>
        <p:nvSpPr>
          <p:cNvPr id="251" name="Title 6"/>
          <p:cNvSpPr/>
          <p:nvPr/>
        </p:nvSpPr>
        <p:spPr>
          <a:xfrm>
            <a:off x="1256040" y="4415760"/>
            <a:ext cx="4686120" cy="35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CONGESTION_AVOIDANCE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: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52" name="图片 9" descr=""/>
          <p:cNvPicPr/>
          <p:nvPr/>
        </p:nvPicPr>
        <p:blipFill>
          <a:blip r:embed="rId3"/>
          <a:stretch/>
        </p:blipFill>
        <p:spPr>
          <a:xfrm>
            <a:off x="1358280" y="4888800"/>
            <a:ext cx="4554000" cy="1142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5" name="深度视觉·原创设计 https://www.docer.com/works?userid=22383862"/>
          <p:cNvSpPr/>
          <p:nvPr/>
        </p:nvSpPr>
        <p:spPr>
          <a:xfrm>
            <a:off x="1192680" y="911880"/>
            <a:ext cx="113184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实现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56" name="Title 6"/>
          <p:cNvSpPr/>
          <p:nvPr/>
        </p:nvSpPr>
        <p:spPr>
          <a:xfrm>
            <a:off x="1192680" y="1823760"/>
            <a:ext cx="468612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FAST_RECOVERY =&gt; CONGESTION_AVOIDANCE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：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7" name="深度视觉·原创设计 https://www.docer.com/works?userid=22383862"/>
          <p:cNvSpPr/>
          <p:nvPr/>
        </p:nvSpPr>
        <p:spPr>
          <a:xfrm>
            <a:off x="10104840" y="481320"/>
            <a:ext cx="165960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拥塞控制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258" name="图片 4" descr=""/>
          <p:cNvPicPr/>
          <p:nvPr/>
        </p:nvPicPr>
        <p:blipFill>
          <a:blip r:embed="rId1"/>
          <a:srcRect l="5493" t="4844" r="0" b="0"/>
          <a:stretch/>
        </p:blipFill>
        <p:spPr>
          <a:xfrm>
            <a:off x="5878800" y="1455480"/>
            <a:ext cx="5935680" cy="4618800"/>
          </a:xfrm>
          <a:prstGeom prst="rect">
            <a:avLst/>
          </a:prstGeom>
          <a:ln w="0">
            <a:noFill/>
          </a:ln>
        </p:spPr>
      </p:pic>
      <p:sp>
        <p:nvSpPr>
          <p:cNvPr id="259" name="Title 6"/>
          <p:cNvSpPr/>
          <p:nvPr/>
        </p:nvSpPr>
        <p:spPr>
          <a:xfrm>
            <a:off x="1256040" y="4415760"/>
            <a:ext cx="4686120" cy="35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TIME_OUT</a:t>
            </a: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 =&gt; SLOW_START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60" name="图片 3" descr=""/>
          <p:cNvPicPr/>
          <p:nvPr/>
        </p:nvPicPr>
        <p:blipFill>
          <a:blip r:embed="rId2"/>
          <a:stretch/>
        </p:blipFill>
        <p:spPr>
          <a:xfrm>
            <a:off x="1358280" y="2718360"/>
            <a:ext cx="4595040" cy="1392840"/>
          </a:xfrm>
          <a:prstGeom prst="rect">
            <a:avLst/>
          </a:prstGeom>
          <a:ln w="0">
            <a:noFill/>
          </a:ln>
        </p:spPr>
      </p:pic>
      <p:pic>
        <p:nvPicPr>
          <p:cNvPr id="261" name="图片 6" descr=""/>
          <p:cNvPicPr/>
          <p:nvPr/>
        </p:nvPicPr>
        <p:blipFill>
          <a:blip r:embed="rId3"/>
          <a:stretch/>
        </p:blipFill>
        <p:spPr>
          <a:xfrm>
            <a:off x="1358280" y="4860360"/>
            <a:ext cx="4536000" cy="129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3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4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整体设计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265" name="图片 1" descr=""/>
          <p:cNvPicPr/>
          <p:nvPr/>
        </p:nvPicPr>
        <p:blipFill>
          <a:blip r:embed="rId1"/>
          <a:stretch/>
        </p:blipFill>
        <p:spPr>
          <a:xfrm>
            <a:off x="1107720" y="842040"/>
            <a:ext cx="9647280" cy="5780520"/>
          </a:xfrm>
          <a:prstGeom prst="rect">
            <a:avLst/>
          </a:prstGeom>
          <a:ln w="0">
            <a:noFill/>
          </a:ln>
        </p:spPr>
      </p:pic>
      <p:pic>
        <p:nvPicPr>
          <p:cNvPr id="266" name="图片 6" descr=""/>
          <p:cNvPicPr/>
          <p:nvPr/>
        </p:nvPicPr>
        <p:blipFill>
          <a:blip r:embed="rId2"/>
          <a:stretch/>
        </p:blipFill>
        <p:spPr>
          <a:xfrm>
            <a:off x="1012680" y="853200"/>
            <a:ext cx="9742320" cy="5609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8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9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整体设计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270" name="图片 3" descr=""/>
          <p:cNvPicPr/>
          <p:nvPr/>
        </p:nvPicPr>
        <p:blipFill>
          <a:blip r:embed="rId1"/>
          <a:stretch/>
        </p:blipFill>
        <p:spPr>
          <a:xfrm>
            <a:off x="1107360" y="747000"/>
            <a:ext cx="9811440" cy="5524200"/>
          </a:xfrm>
          <a:prstGeom prst="rect">
            <a:avLst/>
          </a:prstGeom>
          <a:ln w="0">
            <a:noFill/>
          </a:ln>
        </p:spPr>
      </p:pic>
      <p:pic>
        <p:nvPicPr>
          <p:cNvPr id="271" name="图片 7" descr=""/>
          <p:cNvPicPr/>
          <p:nvPr/>
        </p:nvPicPr>
        <p:blipFill>
          <a:blip r:embed="rId2"/>
          <a:srcRect l="0" t="0" r="0" b="24948"/>
          <a:stretch/>
        </p:blipFill>
        <p:spPr>
          <a:xfrm>
            <a:off x="957960" y="1422000"/>
            <a:ext cx="2744640" cy="1803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3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4" name="深度视觉·原创设计 https://www.docer.com/works?userid=22383862"/>
          <p:cNvSpPr/>
          <p:nvPr/>
        </p:nvSpPr>
        <p:spPr>
          <a:xfrm>
            <a:off x="3125520" y="2806560"/>
            <a:ext cx="5940000" cy="100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66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实验结果与性能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275" name="深度视觉·原创设计 https://www.docer.com/works?userid=22383862"/>
          <p:cNvSpPr/>
          <p:nvPr/>
        </p:nvSpPr>
        <p:spPr>
          <a:xfrm>
            <a:off x="5045040" y="1927080"/>
            <a:ext cx="2103480" cy="5004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  </a:t>
            </a: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PART 04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76" name="深度视觉·原创设计 https://www.docer.com/works?userid=22383862"/>
          <p:cNvSpPr/>
          <p:nvPr/>
        </p:nvSpPr>
        <p:spPr>
          <a:xfrm>
            <a:off x="4983480" y="3957480"/>
            <a:ext cx="2227320" cy="46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50000"/>
              </a:lnSpc>
            </a:pPr>
            <a:r>
              <a:rPr b="0" lang="en-US" sz="1600" spc="-1" strike="noStrike">
                <a:solidFill>
                  <a:srgbClr val="262626">
                    <a:alpha val="50000"/>
                  </a:srgbClr>
                </a:solidFill>
                <a:latin typeface="汉仪正圆-55W"/>
                <a:ea typeface="汉仪正圆-55W"/>
              </a:rPr>
              <a:t>PERFORMANCE TEST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9" name="深度视觉·原创设计 https://www.docer.com/works?userid=22383862"/>
          <p:cNvSpPr/>
          <p:nvPr/>
        </p:nvSpPr>
        <p:spPr>
          <a:xfrm>
            <a:off x="682200" y="674280"/>
            <a:ext cx="10827360" cy="5509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0" name="深度视觉·原创设计 https://www.docer.com/works?userid=22383862"/>
          <p:cNvSpPr/>
          <p:nvPr/>
        </p:nvSpPr>
        <p:spPr>
          <a:xfrm>
            <a:off x="2622960" y="3580200"/>
            <a:ext cx="6945480" cy="338040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深度视觉·原创设计 https://www.docer.com/works?userid=22383862"/>
          <p:cNvSpPr/>
          <p:nvPr/>
        </p:nvSpPr>
        <p:spPr>
          <a:xfrm>
            <a:off x="1523880" y="2095920"/>
            <a:ext cx="914364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1" lang="zh-CN" sz="72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谢谢观看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282" name="深度视觉·原创设计 https://www.docer.com/works?userid=22383862"/>
          <p:cNvSpPr/>
          <p:nvPr/>
        </p:nvSpPr>
        <p:spPr>
          <a:xfrm>
            <a:off x="2935800" y="4261680"/>
            <a:ext cx="6320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  <a:scene3d>
              <a:camera prst="orthographicFront"/>
              <a:lightRig dir="t" rig="threePt"/>
            </a:scene3d>
            <a:sp3d contourW="12700"/>
          </a:bodyPr>
          <a:p>
            <a:pPr algn="ctr">
              <a:lnSpc>
                <a:spcPct val="150000"/>
              </a:lnSpc>
            </a:pPr>
            <a:r>
              <a:rPr b="0" lang="zh-CN" sz="1200" spc="-1" strike="noStrike">
                <a:solidFill>
                  <a:srgbClr val="808080"/>
                </a:solidFill>
                <a:latin typeface="汉仪正圆-55W"/>
                <a:ea typeface="汉仪正圆-55W"/>
              </a:rPr>
              <a:t>答辩人：</a:t>
            </a:r>
            <a:r>
              <a:rPr b="0" lang="en-US" sz="1200" spc="-1" strike="noStrike">
                <a:solidFill>
                  <a:srgbClr val="808080"/>
                </a:solidFill>
                <a:latin typeface="汉仪正圆-55W"/>
                <a:ea typeface="汉仪正圆-55W"/>
              </a:rPr>
              <a:t> </a:t>
            </a:r>
            <a:r>
              <a:rPr b="0" lang="en-US" sz="1200" spc="-1" strike="noStrike">
                <a:solidFill>
                  <a:srgbClr val="808080"/>
                </a:solidFill>
                <a:latin typeface="汉仪正圆-55W"/>
                <a:ea typeface="汉仪正圆-55W"/>
              </a:rPr>
              <a:t>36</a:t>
            </a:r>
            <a:r>
              <a:rPr b="0" lang="zh-CN" sz="1200" spc="-1" strike="noStrike">
                <a:solidFill>
                  <a:srgbClr val="808080"/>
                </a:solidFill>
                <a:latin typeface="汉仪正圆-55W"/>
                <a:ea typeface="汉仪正圆-55W"/>
              </a:rPr>
              <a:t>组  刘锦帆  程子姝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83" name="深度视觉·原创设计 https://www.docer.com/works?userid=22383862"/>
          <p:cNvSpPr/>
          <p:nvPr/>
        </p:nvSpPr>
        <p:spPr>
          <a:xfrm>
            <a:off x="3761280" y="3580200"/>
            <a:ext cx="466884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Work summary report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深度视觉·原创设计 https://www.docer.com/works?userid=22383862"/>
          <p:cNvSpPr/>
          <p:nvPr/>
        </p:nvSpPr>
        <p:spPr>
          <a:xfrm>
            <a:off x="1857960" y="3588840"/>
            <a:ext cx="252504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CONTENT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7" name="深度视觉·原创设计 https://www.docer.com/works?userid=22383862"/>
          <p:cNvSpPr/>
          <p:nvPr/>
        </p:nvSpPr>
        <p:spPr>
          <a:xfrm>
            <a:off x="3749760" y="2666160"/>
            <a:ext cx="780840" cy="780840"/>
          </a:xfrm>
          <a:prstGeom prst="octagon">
            <a:avLst>
              <a:gd name="adj" fmla="val 2928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chemeClr val="lt1"/>
                </a:solidFill>
                <a:latin typeface="汉仪正圆-55W"/>
                <a:ea typeface="汉仪正圆-55W"/>
              </a:rPr>
              <a:t>02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8" name="深度视觉·原创设计 https://www.docer.com/works?userid=22383862"/>
          <p:cNvSpPr/>
          <p:nvPr/>
        </p:nvSpPr>
        <p:spPr>
          <a:xfrm>
            <a:off x="4664160" y="2667960"/>
            <a:ext cx="361908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发送、接收线程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69" name="深度视觉·原创设计 https://www.docer.com/works?userid=22383862"/>
          <p:cNvSpPr/>
          <p:nvPr/>
        </p:nvSpPr>
        <p:spPr>
          <a:xfrm>
            <a:off x="3678120" y="1599120"/>
            <a:ext cx="780840" cy="780840"/>
          </a:xfrm>
          <a:prstGeom prst="octagon">
            <a:avLst>
              <a:gd name="adj" fmla="val 2928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chemeClr val="lt1"/>
                </a:solidFill>
                <a:latin typeface="汉仪正圆-55W"/>
                <a:ea typeface="汉仪正圆-55W"/>
              </a:rPr>
              <a:t>01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深度视觉·原创设计 https://www.docer.com/works?userid=22383862"/>
          <p:cNvSpPr/>
          <p:nvPr/>
        </p:nvSpPr>
        <p:spPr>
          <a:xfrm>
            <a:off x="4592520" y="1600920"/>
            <a:ext cx="438084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使用 </a:t>
            </a:r>
            <a:r>
              <a:rPr b="0" lang="en-US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Timer List </a:t>
            </a:r>
            <a:r>
              <a:rPr b="0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处理重传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71" name="深度视觉·原创设计 https://www.docer.com/works?userid=22383862"/>
          <p:cNvSpPr/>
          <p:nvPr/>
        </p:nvSpPr>
        <p:spPr>
          <a:xfrm>
            <a:off x="3795120" y="3603600"/>
            <a:ext cx="780840" cy="780840"/>
          </a:xfrm>
          <a:prstGeom prst="octagon">
            <a:avLst>
              <a:gd name="adj" fmla="val 2928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chemeClr val="lt1"/>
                </a:solidFill>
                <a:latin typeface="汉仪正圆-55W"/>
                <a:ea typeface="汉仪正圆-55W"/>
              </a:rPr>
              <a:t>03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2" name="深度视觉·原创设计 https://www.docer.com/works?userid=22383862"/>
          <p:cNvSpPr/>
          <p:nvPr/>
        </p:nvSpPr>
        <p:spPr>
          <a:xfrm>
            <a:off x="4709520" y="3605400"/>
            <a:ext cx="420156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使用 </a:t>
            </a:r>
            <a:r>
              <a:rPr b="0" lang="en-US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AVL Tree </a:t>
            </a:r>
            <a:r>
              <a:rPr b="0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处理乱序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73" name="图片 19" descr=""/>
          <p:cNvPicPr/>
          <p:nvPr/>
        </p:nvPicPr>
        <p:blipFill>
          <a:blip r:embed="rId1"/>
          <a:srcRect l="0" t="0" r="0" b="17994"/>
          <a:stretch/>
        </p:blipFill>
        <p:spPr>
          <a:xfrm>
            <a:off x="4785120" y="4302720"/>
            <a:ext cx="4125960" cy="2323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6" name="深度视觉·原创设计 https://www.docer.com/works?userid=22383862"/>
          <p:cNvSpPr/>
          <p:nvPr/>
        </p:nvSpPr>
        <p:spPr>
          <a:xfrm>
            <a:off x="1192680" y="911880"/>
            <a:ext cx="1637280" cy="5007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zh-CN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总体设计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77" name="深度视觉·原创设计 https://www.docer.com/works?userid=22383862"/>
          <p:cNvSpPr/>
          <p:nvPr/>
        </p:nvSpPr>
        <p:spPr>
          <a:xfrm>
            <a:off x="8258760" y="1869480"/>
            <a:ext cx="2916360" cy="338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5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等线"/>
              </a:rPr>
              <a:t>根据指导书的要求，可将 </a:t>
            </a:r>
            <a:r>
              <a:rPr b="0" lang="en-US" sz="1800" spc="-1" strike="noStrike">
                <a:solidFill>
                  <a:srgbClr val="000000"/>
                </a:solidFill>
                <a:latin typeface="等线"/>
              </a:rPr>
              <a:t>TJU_TCP </a:t>
            </a:r>
            <a:r>
              <a:rPr b="0" lang="zh-CN" sz="1800" spc="-1" strike="noStrike">
                <a:solidFill>
                  <a:srgbClr val="000000"/>
                </a:solidFill>
                <a:latin typeface="等线"/>
              </a:rPr>
              <a:t>分为如图四个功能模块：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1" lang="zh-CN" sz="1800" spc="-1" strike="noStrike">
                <a:solidFill>
                  <a:srgbClr val="000000"/>
                </a:solidFill>
                <a:latin typeface="等线"/>
              </a:rPr>
              <a:t>连接管理</a:t>
            </a:r>
            <a:r>
              <a:rPr b="0" lang="zh-CN" sz="1800" spc="-1" strike="noStrike">
                <a:solidFill>
                  <a:srgbClr val="000000"/>
                </a:solidFill>
                <a:latin typeface="等线"/>
              </a:rPr>
              <a:t>、</a:t>
            </a:r>
            <a:r>
              <a:rPr b="1" lang="zh-CN" sz="1800" spc="-1" strike="noStrike">
                <a:solidFill>
                  <a:srgbClr val="000000"/>
                </a:solidFill>
                <a:latin typeface="等线"/>
              </a:rPr>
              <a:t>可靠数据传输</a:t>
            </a:r>
            <a:r>
              <a:rPr b="0" lang="zh-CN" sz="1800" spc="-1" strike="noStrike">
                <a:solidFill>
                  <a:srgbClr val="000000"/>
                </a:solidFill>
                <a:latin typeface="等线"/>
              </a:rPr>
              <a:t>、</a:t>
            </a:r>
            <a:r>
              <a:rPr b="1" lang="zh-CN" sz="1800" spc="-1" strike="noStrike">
                <a:solidFill>
                  <a:srgbClr val="000000"/>
                </a:solidFill>
                <a:latin typeface="等线"/>
              </a:rPr>
              <a:t>流量控制</a:t>
            </a:r>
            <a:r>
              <a:rPr b="0" lang="zh-CN" sz="1800" spc="-1" strike="noStrike">
                <a:solidFill>
                  <a:srgbClr val="000000"/>
                </a:solidFill>
                <a:latin typeface="等线"/>
              </a:rPr>
              <a:t>和</a:t>
            </a:r>
            <a:r>
              <a:rPr b="1" lang="zh-CN" sz="1800" spc="-1" strike="noStrike">
                <a:solidFill>
                  <a:srgbClr val="000000"/>
                </a:solidFill>
                <a:latin typeface="等线"/>
              </a:rPr>
              <a:t>拥塞控制</a:t>
            </a:r>
            <a:r>
              <a:rPr b="0" lang="zh-CN" sz="1800" spc="-1" strike="noStrike">
                <a:solidFill>
                  <a:srgbClr val="000000"/>
                </a:solidFill>
                <a:latin typeface="等线"/>
              </a:rPr>
              <a:t>，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等线"/>
              </a:rPr>
              <a:t>其中连接管理、流量控制和拥塞控制，都是为了支持可靠数据传输服务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78" name="图片 1" descr=""/>
          <p:cNvPicPr/>
          <p:nvPr/>
        </p:nvPicPr>
        <p:blipFill>
          <a:blip r:embed="rId1"/>
          <a:stretch/>
        </p:blipFill>
        <p:spPr>
          <a:xfrm>
            <a:off x="934560" y="1701000"/>
            <a:ext cx="6761160" cy="3751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1" name="图片 2" descr=""/>
          <p:cNvPicPr/>
          <p:nvPr/>
        </p:nvPicPr>
        <p:blipFill>
          <a:blip r:embed="rId1"/>
          <a:stretch/>
        </p:blipFill>
        <p:spPr>
          <a:xfrm>
            <a:off x="3621600" y="2791800"/>
            <a:ext cx="8551800" cy="4065840"/>
          </a:xfrm>
          <a:prstGeom prst="rect">
            <a:avLst/>
          </a:prstGeom>
          <a:ln w="0">
            <a:noFill/>
          </a:ln>
        </p:spPr>
      </p:pic>
      <p:pic>
        <p:nvPicPr>
          <p:cNvPr id="82" name="C9F754DE-2CAD-44b6-B708-469DEB6407EB-1" descr="wpp"/>
          <p:cNvPicPr/>
          <p:nvPr/>
        </p:nvPicPr>
        <p:blipFill>
          <a:blip r:embed="rId2"/>
          <a:stretch/>
        </p:blipFill>
        <p:spPr>
          <a:xfrm>
            <a:off x="71640" y="-241920"/>
            <a:ext cx="11144880" cy="4136760"/>
          </a:xfrm>
          <a:prstGeom prst="rect">
            <a:avLst/>
          </a:prstGeom>
          <a:ln w="0">
            <a:noFill/>
          </a:ln>
        </p:spPr>
      </p:pic>
      <p:sp>
        <p:nvSpPr>
          <p:cNvPr id="83" name="Title 6"/>
          <p:cNvSpPr/>
          <p:nvPr/>
        </p:nvSpPr>
        <p:spPr>
          <a:xfrm>
            <a:off x="161640" y="3895200"/>
            <a:ext cx="3235680" cy="35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1520" rIns="82440" tIns="0" bIns="0" anchor="t">
            <a:spAutoFit/>
          </a:bodyPr>
          <a:p>
            <a:pPr marL="330120" indent="-330120">
              <a:lnSpc>
                <a:spcPct val="130000"/>
              </a:lnSpc>
              <a:spcBef>
                <a:spcPts val="1199"/>
              </a:spcBef>
              <a:buClr>
                <a:srgbClr val="000000"/>
              </a:buClr>
              <a:buSzPct val="80000"/>
              <a:buFont typeface="Wingdings" charset="2"/>
              <a:buChar char=""/>
            </a:pPr>
            <a:r>
              <a:rPr b="0" lang="en-US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3</a:t>
            </a:r>
            <a:r>
              <a:rPr b="0" lang="zh-CN" sz="1800" spc="157" strike="noStrike">
                <a:solidFill>
                  <a:srgbClr val="000000"/>
                </a:solidFill>
                <a:latin typeface="微软雅黑"/>
                <a:ea typeface="微软雅黑"/>
              </a:rPr>
              <a:t>个线程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深度视觉·原创设计 https://www.docer.com/works?userid=22383862"/>
          <p:cNvSpPr/>
          <p:nvPr/>
        </p:nvSpPr>
        <p:spPr>
          <a:xfrm>
            <a:off x="3520440" y="2829600"/>
            <a:ext cx="5283000" cy="100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66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可靠数据传输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87" name="深度视觉·原创设计 https://www.docer.com/works?userid=22383862"/>
          <p:cNvSpPr/>
          <p:nvPr/>
        </p:nvSpPr>
        <p:spPr>
          <a:xfrm>
            <a:off x="5045040" y="1927080"/>
            <a:ext cx="2103480" cy="5004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  </a:t>
            </a:r>
            <a:r>
              <a:rPr b="0" lang="en-US" sz="2800" spc="-1" strike="noStrike">
                <a:solidFill>
                  <a:srgbClr val="ffffff"/>
                </a:solidFill>
                <a:latin typeface="汉仪正圆-55W"/>
                <a:ea typeface="汉仪正圆-55W"/>
              </a:rPr>
              <a:t>PART 01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88" name="深度视觉·原创设计 https://www.docer.com/works?userid=22383862"/>
          <p:cNvSpPr/>
          <p:nvPr/>
        </p:nvSpPr>
        <p:spPr>
          <a:xfrm>
            <a:off x="4401720" y="3979080"/>
            <a:ext cx="338976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808080"/>
                </a:solidFill>
                <a:latin typeface="Arial"/>
                <a:ea typeface="微软雅黑"/>
              </a:rPr>
              <a:t>RELIABLE DATA TRANSMISSION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1" name="图片 6" descr=""/>
          <p:cNvPicPr/>
          <p:nvPr/>
        </p:nvPicPr>
        <p:blipFill>
          <a:blip r:embed="rId1"/>
          <a:srcRect l="0" t="0" r="0" b="24948"/>
          <a:stretch/>
        </p:blipFill>
        <p:spPr>
          <a:xfrm>
            <a:off x="8329680" y="4261320"/>
            <a:ext cx="3371040" cy="2215440"/>
          </a:xfrm>
          <a:prstGeom prst="rect">
            <a:avLst/>
          </a:prstGeom>
          <a:ln w="0">
            <a:noFill/>
          </a:ln>
        </p:spPr>
      </p:pic>
      <p:pic>
        <p:nvPicPr>
          <p:cNvPr id="92" name="图片 1" descr=""/>
          <p:cNvPicPr/>
          <p:nvPr/>
        </p:nvPicPr>
        <p:blipFill>
          <a:blip r:embed="rId2"/>
          <a:stretch/>
        </p:blipFill>
        <p:spPr>
          <a:xfrm>
            <a:off x="9406080" y="530280"/>
            <a:ext cx="2295000" cy="3211200"/>
          </a:xfrm>
          <a:prstGeom prst="rect">
            <a:avLst/>
          </a:prstGeom>
          <a:ln w="0">
            <a:noFill/>
          </a:ln>
        </p:spPr>
      </p:pic>
      <p:pic>
        <p:nvPicPr>
          <p:cNvPr id="93" name="图片 2" descr=""/>
          <p:cNvPicPr/>
          <p:nvPr/>
        </p:nvPicPr>
        <p:blipFill>
          <a:blip r:embed="rId3"/>
          <a:stretch/>
        </p:blipFill>
        <p:spPr>
          <a:xfrm>
            <a:off x="490680" y="540720"/>
            <a:ext cx="6445800" cy="3774240"/>
          </a:xfrm>
          <a:prstGeom prst="rect">
            <a:avLst/>
          </a:prstGeom>
          <a:ln w="0">
            <a:noFill/>
          </a:ln>
        </p:spPr>
      </p:pic>
      <p:pic>
        <p:nvPicPr>
          <p:cNvPr id="94" name="图片 3" descr=""/>
          <p:cNvPicPr/>
          <p:nvPr/>
        </p:nvPicPr>
        <p:blipFill>
          <a:blip r:embed="rId4"/>
          <a:stretch/>
        </p:blipFill>
        <p:spPr>
          <a:xfrm>
            <a:off x="4962960" y="4751280"/>
            <a:ext cx="2875680" cy="1377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深度视觉·原创设计 https://www.docer.com/works?userid=22383862"/>
          <p:cNvSpPr/>
          <p:nvPr/>
        </p:nvSpPr>
        <p:spPr>
          <a:xfrm flipH="1">
            <a:off x="9677520" y="453384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" name="深度视觉·原创设计 https://www.docer.com/works?userid=22383862"/>
          <p:cNvSpPr/>
          <p:nvPr/>
        </p:nvSpPr>
        <p:spPr>
          <a:xfrm flipH="1" rot="10800000">
            <a:off x="360" y="360"/>
            <a:ext cx="2514240" cy="2323800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" name="深度视觉·原创设计 https://www.docer.com/works?userid=22383862"/>
          <p:cNvSpPr/>
          <p:nvPr/>
        </p:nvSpPr>
        <p:spPr>
          <a:xfrm>
            <a:off x="10202400" y="411480"/>
            <a:ext cx="1464480" cy="42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zh-CN" sz="2800" spc="-1" strike="noStrike">
                <a:solidFill>
                  <a:srgbClr val="404040"/>
                </a:solidFill>
                <a:latin typeface="汉仪正圆-55W"/>
                <a:ea typeface="汉仪正圆-55W"/>
              </a:rPr>
              <a:t>整体设计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98" name="图片 3" descr=""/>
          <p:cNvPicPr/>
          <p:nvPr/>
        </p:nvPicPr>
        <p:blipFill>
          <a:blip r:embed="rId1"/>
          <a:stretch/>
        </p:blipFill>
        <p:spPr>
          <a:xfrm>
            <a:off x="524520" y="837000"/>
            <a:ext cx="9742320" cy="5609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自定义 2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265d"/>
      </a:accent1>
      <a:accent2>
        <a:srgbClr val="feb72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65d"/>
      </a:accent1>
      <a:accent2>
        <a:srgbClr val="feb72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item1.xml><?xml version="1.0" encoding="utf-8"?>
<s:customData xmlns="http://www.wps.cn/officeDocument/2013/wpsCustomData" xmlns:s="http://www.wps.cn/officeDocument/2013/wpsCustomData">
  <extobjs>
    <extobj name="C9F754DE-2CAD-44b6-B708-469DEB6407EB-1">
      <extobjdata type="C9F754DE-2CAD-44b6-B708-469DEB6407EB" data="ewoJIkZpbGVJZCIgOiAiMTk3Njk5MjM4NTg5IiwKCSJHcm91cElkIiA6ICI3MjY2NDIxMzkiLAoJIkltYWdlIiA6ICJpVkJPUncwS0dnb0FBQUFOU1VoRVVnQUFCM3dBQUFLa0NBWUFBQURyMTA1V0FBQUFDWEJJV1hNQUFBc1RBQUFMRXdFQW1wd1lBQUFnQUVsRVFWUjRuT3pkZDd6ZDgvMEg4TmU5MlVQSUlnUTFRbFJKWXRhc0dZSlFXNDJxbjlZb05kclUzak5tclNwVnBVcXBVVjIya3NTSUVJbVlKUW1KRUVSa3lKNzMvdjVJYytRNjl5YjNacmc1N2ZQNWVIZzg3dmw4UCtOOThEajMzUE02bjg4M0FR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DQTVWMVpmUmNBQUFCUW5XNmJibHRaM3pVQS96dUdESDdSWnlRQUFFQkpLcS92QWdBQUFBQUFBQUJZUEFKZkFBQUFBQUFBZ0JJbDhBVUFBQUFBQUFBb1VRSmZBQUFBQUFBQWdCSWw4QVVBQUFBQUFBQW9VUUpmQUFBQUFBQUFnQklsOEFVQUFBQUFBQUFvVVFKZkFBQUFBQUFBZ0JJbDhBVUFBQUFBQUFBb1VRSmZBQUFBQUFBQWdCSWw4QVVBQUFBQUFBQW9VUUpmQUFBQUFBQUFnQklsOEFVQUFBQUFBQUFvVVFKZkFBQUFBQUFBZ0JJbDhBVUFBQUFBQUFBb1VRSmZBQUFBQUFBQWdCSWw4QVVBQUFBQUFBQW9VUUpmQUFBQUFBQUFnQklsOEFVQUFBQUFBQUFvVVFKZkFBQUFBQUFBZ0JJbDhBVUFBQUFBQUFBb1VRSmZBQUFBQUFBQWdCSWw4QVVBQUFBQUFBQW9VUUpmQUFBQUFBQUFnQklsOEFVQUFBQUFBQUFvVVFKZkFBQUFBQUFBZ0JJbDhBVUFBQUFBQUFBb1VRSmZBQUFBQUFBQWdCSWw4QVVBQUFBQUFBQW9VUUpmQUFBQUFBQUFnQklsOEFVQUFBQUFBQUFvVVFKZkFBQUFBQUFBZ0JJbDhBVUFBQUFBQUFBb1VRSmZBQUFBdmhFTkd6V3M3eExxWFhsNWVkcTBiVnZmWlFBQUFQQmZ4Ri9iQUFBQUxETXRXclRJRGp2dmxPNTc3SjRXTFZ2bXBHT1B6OHdaTXhjNnBuSGp4cm4wNmlzeWRjcVVEQnM2TE1PSERzdXc5NFptd3ZqeGRWNi92THc4dDkxMVI0WVBHNWJYWGgyYzF3WU55dWRqUGwva3VOUFBQVHM3ZDkrbFNsdVBIWGFwb1hmdGZHdnR0ZExyek5QVGNvV1dPZVg0RXpONTB1UWxtbTlwMkd6TExmTGo0NDdKRlpkY2xsRWpQNnp6K0NmNlBWUFVkdFl2VHN0cmd3WXZqZklBQUFDb0JZRXZBQUFBeThTeEovNDBQYisvZHhvM2FWSm9PL0hVay9Pcks2NWU2TGlqanZseHVuVHJtaVRaZXJ0dEMrMVhYWHA1bm4yNk9HQmNtTTdmM2lDcnI3bEdWbDl6amV5NHk4NUprbnZ1dkN2My9PR1BkWnBuU1RSbzBDQUhIL2FESFA2akl3dTduTSs1OFB5Y2M5cVptVHQzYnJWanFndFNhK3ZOSWEvbnRGTitzZEErcTY2MmFvNzcyUW5aYXR0dGtpUy9QUHVNL1B5bko5VllEd0FBQU1zdlJ6b0RBQUN3VEF3Wi9GcVZzRGRKZHR1alJ5RjRyYzdHWGJ0a3Y0TU9LR3AvOHJISDZ4ejJKc21tbTI5VzFEWnM2TkE2ejdNazl0eW5aMzcwazZPckhHbmRiYk5OYzl6UFR2aEc2NWl2dzZvZDh0dTc3aWlFdlVteWZ1Zk9PZmp3USt1bEhnQUFBSmFNSGI0QUFBQzF0Q1M3TG10U20yT0NHelpxbU85c3RGRTIzWHl6YkxqeFJtbmR1blZXWEdtbHRHalpJck5uemM2MGFWTXpkdXpZZlB6aFIzbjMzLy9PeS8wSFpNeG5ueTFXL2JObno4N1VLVk16WWZ6NERCODZMRzhNR1pMbit6NlhHVE5tMVBtNXZmTFNnRHoyajBleTV6NDlxN1NmMU92VXZQUFcyL2w4ekpncTdTMVhXQ0dublhOV3lzcktxclMvOSs5MzgrdGYzVkRuOVpOa2k2MjJyUEo0enB3NWVlTzExeGRycnNYMTZOLy9tUjEyM2lrYmRkbTRTdnMrKysrYjRVT0g1YW5IbjZqUzNyRGhzdjFUL2JOUFAwdi81MThvQ3Q0UFAvS0hlZW1GRnpQeWd4SExkSDBBQUFDV0xqdDhBUUFBbGxOTm1qYkpnVDg0T0g5NjZQNWNlZjIxT2VTSXc3SngxeTVaZmMwMXNrS3JGVkplWHA0bVRadWtkWnMyV2I5ejUreTgyNjQ1NFpTVGN0ZjlmMXJzTlJzMWFwU1ZXcStVdGRkZEo5MzMyRDI5empvajl6NzhZUFkvK01DVWxaY3Rlb0t2K2QwdHZ5MEtkbHUwYUpFZkhuMVVVZCtmbjk0cks2K3ljcFcyQ1JNbTVKTHpMc3pzMmJQcnZIYXJWcTNTZVlOdlYybjc5OXZ2WlByMDZYV2VhMGxVVkZUazZzdXV5UFJwMDRxdS9ld1hwMlRkOVRwVmFXdlR0czB5cittM04vMG1VeVpYdllkd3cwWU44L1BUZjdsWS81MEJBQUNvUDNiNEFnQUFMSWU2YmJacHpqanY3TFJ1M2JxK1MwbnpGczF6N0lrL3pRWWJmanU5TDc0MGxSV1ZOZmJkZWJkZGk5b0dEeHlVSGozM1RKSk1tem90L2ZyMHladXZ2MUdsN3pycnJKTnR2N2Q5MGRqK3o3MlFMcHQwTFdydjgvUXpxYXlzdVk0azJYeXJMWXZDeTBHdkRNeWEzMW96NWVVTkZqcTJSWXNXUlcxcnJiMzJRc2ZNTjNKRThRN1pNWjk5bHQvZDh0dWMzT3ZuVmRvYk4yNmM4eTY1S0Q4NzV2aENBTnQrNVpXTHhvLys2T1BjY3VPdnExM3YwcXV2cUZWZEM1b3dZVUp1di9XMm5IcGFyeXJ0bmIrOVFmWTc4SUE4L01CRGRaNFRBQUNBK2lId0JRQUFXTTRjY01oQitmSHh4NmE4ZlBrNmxPbDdPKzJZRDRhL256L2ZjMitOZlU0LzU2eUZ6dEc4UmZQczBYT3Y3TkZ6cjFxdHVkZjM5ODVlMzkrN3FMM2ZNMzB5ZCs3Y2hZN2RacnR0aTlwZWVyRi9icnp0bGpSdDJyUlc2eS9vMWovY1hxdCtOUjNUL2ZnL0g4MnV1KytXRFRmNlRwWDJ6OGVNU2FOR2pRcVB0OXg2cTZLeG4zMzJXVjU5WldBZHFsMjBKeDk5UEQzMjJqTWJiRmgxRi9SaFJ4NlJ4Lzd4eUdJZDR3MEFBTUEzVCtBTEFBQlFTOWRlY2RWQ3IvYzY4L1NpdG85SGZaVDc3NzJ2MW12ODhPaWpjdmlQZmxqbjJoYlhndlUxYk5Bd3JkdTJTWmV1WGRKMTAwMks3cVdiSkFjZmRtZ2UrZnMvaTQ0RFh0NDBidHc0bTIyNVJaVzIwUjk5bkE5SGpLeWZncEpVVmxibXhtdXZ5MjkrZjF2S3k4dFRVVkdSZSsrNk8zLzY0OTJGWGRNTkdqVElUcnZ1WERSMjFNZ1BhNzFPODViRnU1TnJxdWZXbTM2VDYzNXpZK0cvOVh2L2ZqZS91dkpxWVM4QUFFQUpFZmdDQUFEVTB0T1BQN25RNjlVRnZoUEdqMS9rdVBtK3Q5T09DdzE3UjMwNEtzODg5WFJlSC94YXhuejZXU1pQbnB4R2pSdW5WYXRXK2RiYWEyV2pMaHRuMis5dG40NnJkNnpWZWpYVmQyK1NycHQweTBWWFhGYTBFN1o1aStiWmZNc3QwdmVaWjJ1OVJuM1kvTHRicEZtelpsWGFYbmp1K1hxcTVpc2pQeGlSUi83MmoyeXovYmE1NHVMTDh0WWJiMWE1ZnZEaGgyYmxWVllwR2pkazhPQmFyN0hPdXV2bVJ6Lyt2M3cwYWxSbXo1NlRzckt5ZlB6UlIvbGcrUHRGZmQ5OTU1MzArZGV6MmU1NzIrV1BkL3doRHovd1VDb3FLdXIreEFBQUFLZzNBbDhBQUlEbFFLc1ZWOHpKdlU2dDl0ck1HVE56OC9VMzV1a25ueXk2Zis2Y09YTXlmZHEwalBuc3M3enkwb0RjZWR2dDJmeTdXeTV4UGErL05pUjMzL0dISEhQQzhVWFhOdXF5MFhJZitHNi80dzVGYlMvM2Y2a2VLaW4yeDkvZm1idnYvRU1tVDZxNlMvbzdHMitVdzQ4c0R2d25USmlRd1FNSDFUamZsQ2xUMHJKbHk4TGpzckt5SEhya0VWWDZYSFA1bGRVR3ZrbnkrMXQvbTN2dXZDdWZqQjVkbDZjQkFBREFja0xnQ3dBQXNCdzQ3TWdqMG5LRkZZcmFwMDZkbXROUC9rWGVIejY4VnZOVVZsWm00SUNYbDBwTkwvUjd2dHJBdDAzYnRuV2E1K1JqVDhqUTk5NWJyQnJXN2RRcE4vLyt0M1VhMDZ4WnMyeXozWFpGN2ZNRDF0TlArVVhLeXhzVVhmLytBZnRtcDEycnYvL3Vna2FOL0RDL3V2S2FPdFcwb0NsVHBoUzFiYjdsRmpudmtvdlNzRkh4bitrUDMvOWdacytlWGVOOG96LzZPSjIvdmNGQzEvejNPKy9VZUczY0YrTVdPaFlBQUlEbG04QVhBQUNnbmpWcjNqdzlldTVaN2JVckxycTAxbUh2MGpidWl5K3FiVy95dFdPZWx6ZmI3YkI5bWpSdFV1UDFvZThXaDg4TkdqUklsMjVkYXpYL21tdDlLMU9uVE1sSG8wWXRkbzFmVjFPZ08rckRVZm5iUXc4dmRPeGY3bjh3WjE5NFhvM1hwMDJkbGs4K3J2dnUzU2Y2UFZQbk1VblMrMWRYTDdMUGtud0pBQUFBZ0tvRXZnQUFBUFZzcTIyMkxycFhicElNZUxGL0JyNzhTajFVTkUvejVzMnJiZjl5NHBmZmNDVjEwNlBuWG5VZTg5MXR0azdiZHUwS2o3K2NPREVycnJSU2xUN1RwMDFMcy8vOE8rbTU3ejY1NWNaZkw2S09QWFBxYWIxcXZQNzJtMitsMTg5T1NUTHZDTzF6enpncmwxeDVlZUgvaFJrelpxVDNSWmNzZEhkdmtqelhwMjhhTkdpUWd3NDlKS3V2c1hvYU4va3E3SzZzcU16d1ljTlNXVm1aVFRiYmRKRmhiSThkRnIzREdRQUFnT1dMd0JjQUFLQ2VkZHRzazJyYi8vYVh2MzdEbFZTMVVkY3UxYll2ei9kNi9kYmFhK1U3RzI5VTUzRjc3ZE96OFBPc1diUHkxaHR2WnR2dmJWK2x6NEQrTHhXT2ZPN2VZL2Y4NFhlL3ovVHAwNWVvM2dXOU9lVDFYSFQyZWJua3l0NUprc3ZPdnlnajN2K2dWbVA3L091WjlQblhNeWtySzB2RGhnMVRXVm1adVhQbnByS3ljdEdEQVFBQUtHa0NYd0FBZ0hxMmJxZE9SVzJ6WnM3TVcyKzhVUS9Wek5Pc2VmTWMrZU9qcXIzMmN2K1h2dEZhNm1MZkEvZXY4NWgxT3EyYlRiZll2UEQ0elNHdlorYk1XVVg5bnUvN1hDSHdiZDZpZVE0NDVLRGM4NGMvTG42eFg3UDJ1dXVrZGRzMmVlbkYvcGsxYTJaV1dMRlZkdDV0MXlXYTg5bW4vcldVcWdNQUFHQjVKZkFGQUFDb1p5dDNXS1dvYmN5WU1aa3plODQzV2tmRGhnM1RwbTJiZE4ya1czNXd4T0hwdU1icVJYM2VldVBOREh0dmFKM20zWHlyTGJQNnQ5WllySnBXWG5ubFd2ZHQwN1p0ZHRtdGU1M1hPUHE0WTFKV1ZsWjQvTXFBVjlMNTJ4c1U5WHYxNVZjeWZmcjBOR3ZXTEVseTBLRS95Qk9QUHA0dnhvNnQ4NXJWMmZaNzIrZUlvNDRzUEY2YzUvSjFTeEw0dnZMU2dFWDIyWExycllyYTNuM24zNW4wNWNLUC9aNHlaY3BpMXdVQUFFQlZBbDhBQUlCNlZ0MjljaWRQbXZ5TnJMMXh0NjU1b3Q4enRlbzdjOGJNL1BxNkcrcTh4cEZISDFYbk1ZdGoreDEzU09QR2plczBadU51WGJQNWxsc1VIbGRVVk9TNVovdFVHL2pPbWpVcnp6M2JON3Z2dFVlU3BFblRKam42dUdOeTFhV1hWenYzeEFrVDgrNDcveTQ4M21ERGI5ZXB0cVh0ODg4L3o5OGVlcmp3K0x2YmJKMVZWMXUxeHY3bm4zbk9JdWVzN3YrZHUyNi9JNjhOR3J4NFJRSUFBRkJuQWw4QUFJQjZWbEZSVWRUV3RHblRlcWlrWnJObno4N0Y1NTZma1IrTXFPOVNhdlRwSjUvVXFYOVpXVmwrZk53eFZkb0dEWHcxRXlaTXFISE1vMy8vWnlId1RaS2RkdDA1VHo3NldGNS9iVWhSM3dFdjlzK0FGL3NYSGovVzUrbVVsNWZYcWNhbGFmUkhIK2ZXbTI0dVBGNmx3eW9MRFh3QkFBQW9EZlgzbHlZQUFBQkpVdTN4dCszYXQ2dUhTcXIzNFlpUk9lWDRFek5vNEt2MVhjcENmVEQ4L1RyMTMrK2dBNHAyM2Y3cmlTY1hPbWJvZSs5Vk9kSzZyS3dzWjV4M2RsWnF2VktkMXY0bVZGWlUxbmNKQUFBQWZBUHM4QVVBQUtobkV5ZE1UTHYyN2F1MHRWcHh4YXkxOXRvWk9hSitkdFRPbVRNbjcvMzczVHo2OTMrazM3TjlNM2Z1M0hxcG95NitHRHMya3laTlNxdFdyZkxKNk5GWnJXUEhHdnV1K2EwMWM5UXhQNjdTTnZienNYbWgzL09MWE9jdjl6K1lNOC8vNnJqak5tM2I1clJ6enNxNXA1KzVSQ0hyUFhmZWxYdnV2Q3VObXpUSlVUODVPdnNkZUVENjllbWJLeTYrZEtIanlzcktjdldOMTJXakxodFhhWC9xOFNjV3V4WUFBQUJLaDhBWEFBQ2duZzBiT2pTZDFsK3ZxTDM3SHJ2bmQ3KzVkWm11L2ZHb2ozTC92ZmNsbWJjamRPclVxZmx5NHNTOFAzeDRaczZZV2VmNWV1eXdTNjM2YmJMWnBqbjkzTFBTdWsyYmZEbHhZczQ3NCt3TWZmZTlPcS8zZFI5OU9DcmYyWGlqM0hienJibnc4a3VxN2RPZ1FZUDg4cHd6aSs3Mys5Y0hINnBWc04ydlQ1OGNjZFNSV1gzTk5RcHRtMjJ4ZVE3LzBaRzU1ODY3bHFqK0RUZjZUbnFkZVhvNnJyRjZrbVRIWFhiS2lQZmZ6LzEvdXEvR01YdnN2VmRSMkR0enhzejg4WTQ3bDZnV0FBQUFTb1BBRndBQW9KNE5IamdvZS9UY3E2aTk1L2YzeVQvLytyZDg5dWxueTJ6dENlUEg1K25IRjM2TWNXMDBhTkNnS0N6dDBxMXJWbHU5Nmk3Ykp4NTVMSHZ1M1RNbjlUbzFaV1ZsU1pJVlYxb3BWOTN3cTF4Mi9rVVorUElyUzFUSDZJOC96dGpQUDg5YnI3OVJZNS9qZm5aQzF1L2N1VXJibE1tVDgvZy9INjNWR3BVVmxibjM3bnR5K2psblZXay80cWdqTTNIQ3hEenl0Ny9YdWU2MjdkcW12THc4RzNYWnVCRDJ6bmZVVDM2Y0VSK015Q3N2RFNnYXQrNTZuWEw4U1NjV3RkLzd4N3N6N290eGRhNERBQUNBMHVNZXZnQUFBUFhzdFZjSFpmcjA2VVh0VFpvMnlZV1hYNXFXTFZ2V1ExVjFjL2lQZnBoYjd2aGREanowa0xSdE4rLyt3ejE2N3BWVFQrdFY1WjhrZWZINUZ6TDZvNCtyakcvYXRHa3U3SDFwZHRobHA0V3UwMnJGRmJQUC92dm14dHQrazUyN0YrOG0vdmRiNytUV20yNnVjZngrQngyUWZmYmZ0Nmo5M2ovZVUrMS9nNXIwK2RjelZlN2xPOStKcDU2VVhYZmZyZGJ6Sk1rcUhUcmttcHR1eUFZYmJwZ0gvM3gvaGd3YVhPVjZXWGxaenI3d3ZHengzUzJMeGwzVSs5S2luY3JEaHc3TFEzOStvRTQxMUdUVjFWWmRLdk1BQUFDdzdBaDhBUUFBNnRtVUtWUHk5Ny84dGRwcmE2MnpkbTc0N1crcVBmSzVPazJhTnFrMjBGeldkdGhsNTZ5OTdqcjV5ZkhINXA0SC81empmblpDalgyL25EZ3haL1U2TForUCtieEtlNE1HRFhMbXVlZGt6NzE3Rm8xcDJiSmx6ci8wNHR6NzhBTTU0WlNUc243bnp0bDd2K0xuK2NTamoyWGloSW5WcnJ2VnRsdm4yQk4rV3RUK3llalIrY2ZEZjF2VVU2eWlzcUl5djc3dWhxSjc5cGFWbGVVWFo1Nlc5VHF2WDZ0NVZ1dllNZGZjZEgxV1hXM1ZkRnk5WXlvcktuUFZaVmRrMHBkZlZ1azNQeENmdnhOOHRZNGRjOFYxMXhUZCszbm1qSm01NXZJcmwvaWV5NDJiTk1ueEo1MlljeSs1Y0lubUFRQUFZTmx6cERNQUFNQnk0S0UvUDVBZWUrMlpsVnF2VkhTdDQrb2RjOU50dCtUbGx3Ymt4WDdQNVoyMzNzNkVDUk15YzhiTU5HdmVQTzFYYnArMTExMG5tMjJ4ZWI2N3pkWnAyYkpsblFQTUpiRmU1L1hUY1lHam04dkt5L0w1bURGWmNhWGk1ekxmMk0vSDVxeGVwK1c2Mzl5VVZxMWFGZHBuenBxWkNSTW1KRWthTm1xWU9iUG5KSmtYaXEveHJUWFNzT0ZYZjhaKyt6c2JadDFPbmZMKzhPR0Z0c3JLcWdIc2dvNCs5cGlVbFpjVnRZLzhZR1QyM3UvN1ZkcldXT0QrdlBQdGQ5QUJSVzJmakI1ZGRBVHpSeCtPeW9qM1A2aXhqdm5hdEcyYnEyKzhMbTNidFUyU3JMM3V1a21TOGVQRzVZcUxMOHZGVjE1ZTVmazJhTkFncDV6MmkzVCs5Z2JaWnZ0dDAyckZGWXZtdk9HYWF6Tnl4SWhGcnIwd0cyejQ3ZlE2Ni9Tc3NlYWErWEppOWVFNUFBQUF5dytCTHdBQXdISmd5dVRKdWVTOEMzTGxkZGVtWWFQaVA5WEt5c3F5MVRaYlo2dHR0cTZINmhadWg1MnJIc05jV1ZtWkYvbzlsL1crZHAvY3J4djkwY2U1NE14emN1VjExNlJ4a3lZWjk4VzRYSERXT1JrK2RGaVM1TnFiYnNpcnJ3ek1YKzUvSU5PbVRzdGovM2lrYU9mdzN2dDlQOWRmZlcydDZuemo5ZGZUZFpOdVZkcmVlZXZ0YkxQOXR0bG0rMjBYT2I2bVhjdWZmdkpwbGFPUGIvclY5Wmt6Wjg0aTUvdjZjY2tiYnZTZHdzK0RYeDJVS3krNVBHZGZjRjVSU04yajU1N1Z6dmZRZmZmbjJhZWZXZVM2QzNQTUNjZG52NE1PU0huNXZBUEJWbHhwcFRSdTNEaXpaczFhb25rQkFBQllkaHpwREFBQXNKeDQrODIzY25Ydkt3cTdXa3RCZVhsNWR2emFmWGYvL2ZZN0dmdjUyRnFOLy9mYjcrU0tTeTdQc1BlRzV1VGpUaWlFdlUyYk5zMzZuVHZuOEIvOU1IZjkrZDRjY3NSaGVmRzU1ek5yNXN3cTQzZmFkWmMwYjlHOFZtdmRlZHZ0R2ZmRnVNTGpVU00veksrdnU2RldZeGZtNnN0NnA2S2lJc204ZS91KzljYWJpelZQKzVYYlY5bnQvSHpmZnJuKzZtc1h1bXQ1dnFjZWZ5Sy8vKzN2Rm12ZEJSMXd5RUdGc0hlK1ZUcDBXT0o1QVFBQVdIWUV2Z0FBQU11UmZzLzB5UzlQUGpYanZ2aWl2a3VwbFcyMjM2N29Qckw5bnUxYnB6bjZQLzlDVGo3K2hDclBlYjBOT2hkMnRxN1Fhb1g4M3pFL3pwbm5uNXQrZmZwVkdkdWthWlBzdE9zdXRWcG42cFNwK2MwTk55VkpKbjM1WlM0NjU3ek1tRDZqVHJWVzU1MjMzczRkdDkyZVdUTm41bzRhUXRkR2pScWxyS3o0T09uNTVzeVprNnN2dXlLVEprMnEwdjdGMkxHMStuK2hyS3c4YTYrN1RwM3FYbGc5QzZydW1IRUFBQUNXSDQ1MEJnQUFXTTY4Kzg2L2M4eVIvNWZ2Nzc5Zjlqdm9nR3J2MWJvd2J3eDVmUmxWVm15Zi9mZXQ4cmlpb2lMUDllbGJZLytPcTNmTTZJOUhGN1ZYVmxUZHhicmJIajJLK3J6MXhwc1pQUERWZE8reFc1WDJIbnZ0bVVmLy9zOWExZnZpYzgvbitiN1A1Uy8zUDVqUkg0L09haDA3TG5wUUxUeDAzLzBaOXU1N05lNXNYblcxVldzTVdLZFBtNWFMejcwZ3J3MGFuQ1JwMWFwVmR0cDFsL1RvdVdldFE5enVQWFpMOXg2N1pmalFZZW43YkorODlNS0xHZjNSeHdzZDA2WnQyNFZlSHo5dVhLNjc2dHE4K2ZvYnRhb0JBQUNBK2lId0JRQUFXQTVObXpvdDk5Mzlweno4NEVQcHR1a202YnJKSnZuMmR6Wk02elp0MHFwVnF6UnQxalN6WnMzSzlHblQ4dm1ZenpQNm80L3p6bHR2WjlEQWdmbjBrMCsva1JxL3RmWmE2ZEt0YTVXMjF3WU56b1R4NDVNa3M2dTU3K3NGbDEyU3Z6MzBjTWFQRzVmS0ZCOVYzR3JGRmJQMXR0WGZVL2VGdnM5bDJMQ2hHZmZGdUxSdDkxVll1VjduOWJOdXAwNTVmL2p3V3RWOStZVVhGNDVKL21UMDZQVFlvWGlIOE9ubm5wMmR1MWR0cjY3ZmdsNS9iVWlOMTNiWmZiZHEyNytjT0RIbm5uNVdwa3lla3A3N2ZqOWJiN2ROdW03U0xRMGJMdDZmNjUzV1h5K2QxbDh2UHpuKzJId3hkbXplR1BKR2hnOGRtdGRmRzVMM2gzMzE3NmRaczJaWmZZMDFhcHpuK2I3OWN1TzExMlh5cE1tTFZRY0FBQURmSElFdkFBREFVcktvUUhCeHpKd3hNeS8zSDVDWCt3OVk0cm1XZG4zdDJyWExGMlBIVmpuUytkbW4vbFg0ZWV6bm54ZU5XWE90YitYa1gvNjh6bXVOZVArRERIM3Z2U1JKdjJmN1pQK0REeXhjRy9iZTBEUnYyYUxXYzlYbW5yaEwyNmVmZkZMVU52YnpzYm5uenJ0eTRlV1hwRzI3ZHJXZTY5VlhCbWJkOVRxbGRldldDKzNYcm4zNzdOeDlsK3pjZlpkY2N0NkZWUUxmbmJwWGYrL2pHVE5tNU9icmI4elRqejlaNjNvQUFBQ29YKzdoQ3dBQXdHSVpOUERWL09pUXczUEZ4WmRsNkx2dlpmcTBhWG5odWVjSzExOTU2ZVdsdHRaOWQvK3A4UE96VC84cjQ4ZU55MFAzM1ovamp2cHhUanIycDNuekd6ekdlbkU4OGNoakdUamdxMzhmWXo3N0xMODg2ZFE4OWZnVEdmbkJpRnJOTWZxamozUE9hV2ZtM05QT3pOR0hIWm43LzNSZlpzMmN1Y2h4ZzE0Wm1CZWZlNzVLVzk5bm5pMDZXdnZERVNOejBqRS9GZllDQUFDVUdJRXZBQUFBaTIzdTNMbnArOHl6T2ZtNEUvTFRvNC9KekJsZkJaQkQzM3N2VHozK3hCS3YwZS9admxYdUN6eDg2TEFjY2VBUGN2dXR0K1hERVNPWGVQNXZ5blZYWFp2Smt5WVh3dDR4bjMyV3lzcktYTlA3cWt5YU5LbkdjYU5HZnBockxyOHl4LzdvNkF4NlpXQ1NlZmY5dmZPMjIvUERndy9Mbis2NnU4YnhsUldWK2UydmYxUFVQbTNxdEZ4Ni9vV0Z3TGovOHkva2xPTlB6RWVqUmkyRlp3b0FBTUEzeVpIT0FBQUFMQldmZmZwWlVkdDFWMTJUa1IrTXlENzc3NWNPcTNhbzlWeHo1c3pKMjIrK2xTY2Zleng5L3ZWTTBmV0tpb29scXJVK2pCODNMdGYydmpJZmp2d3dZejhmVzJpZk1INTg3ci9uM2h4end2R0Z0bG16WnVXbEYvcm5xY2VmeU9DQnI5WjREUFdYRXlmbTdqditrRC9mL2Fkc3RlMDIyV1czWGJQNWQ3Y3MzQVA0bWFlZnpxZ1Bxdzl4Ujd6L1FXNjY3b1owL3ZZR3VmbTZHK3ZscUdzQUFBQ1duTUFYQUFDQVphYXlvaklQUC9CUUhuN2dvYlJhY2NXc3VPS0thZENnUWMzOVU1bkpreVpud29UeHFheFkvQUJ5MXF4WlZZNkJUcEl2di95eTF1T0hEQnFjR2RPbkwvYjZOUm5RLzZWcTIvLzUxNzluaDExMnlvY2ZqTXlyQXdmbTFRR3ZaT3JVcWJXZWQvYnMyWG0rYjc4ODM3ZGZtalZ2bnE2YmRNdm1XMjZldjl6LzRFTEhQZjM0azB0MGhQT1FRWU9MMmhhMld4a0FBSUNscjZ5K0N3QUFBS2hPdDAyM3RkMFErTVlNR2Z5aXowZ0FBSUNTNUI2K0FBQUFBQUFBQUNWSzRBc0FBQUFBQUFCUW9nUytBQUFBQUFBQUFDVks0QXNBQUFBQUFBQlFvZ1MrQUFBQUFBQUFBQ1ZLNEFzQUFBQUFBQUJRb2dTK0FBQUFBQUFBQUNWSzRBc0FBQUFBQUFCUW9nUytBQUFBQUFBQUFDVks0QXNBQUFBQUFBQlFvZ1MrQUFBQUFBQUFBQ1ZLNEFzQUFBQUFBQUJRb2dTK0FBQUFBQUFBQUNWSzRBc0FBQUFBQUFCUW9nUytBQUFBQUFBQUFDVks0QXNBQUFBQUFBQlFvZ1MrQUFBQUFBQUFBQ1ZLNEFzQUFBQUFBQUJRb2dTK0FBQUFBQUFBQUNWSzRBc0FBQUFBQUFCUW9nUytBQUFBQUFBQUFDVks0QXNBQUFBQUFBQlFvZ1MrQUFBQUFBQUFBQ1ZLNEFzQUFBQUFBQUJRb2dTK0FBQUFBQUFBQUNWSzRBc0FBQUFBQUFCUW9nUytBQUFBQUFBQUFDVks0QXNBQUFBQUFBQlFvZ1MrQUFBQUFBQUFBQ1dxckw0TEFBQUFnS1doYTlkdGJpaHJtRFdUSkhNYlhqMWt5SFA5Njdra0FBQUFXT1lhMW5jQkFBQUFzRFNVTmNoSnFTeWI5OFhtQm5PU1pMOTZMUWdBQUFDK0FZNTBCZ0FBQUFBQUFDaFJBbDhBQUFBQUFBQ0FFaVh3QlFBQUFBQUFBQ2hSQWw4QUFBQUFBQUNBRWlYd0JRQUFBQUFBQUNoUkFsOEFBQUFBQUFDQUVpWHdCUUFBQUFBQUFDaFJBbDhBQUFBQUFBQ0FFaVh3QlFBQUFBQUFBQ2hSQWw4QUFBQUFBQUNBRWlYd0JRQUFBQUFBQUNoUkFsOEFBQUFBQUFDQUVpWHdCUUFBQUFBQUFDaFJBbDhBQUFBQUFBQ0FFaVh3QlFBQUFBQUFBQ2hSQWw4QUFBQUFBQUNBRWlYd0JRQUFBQUFBQUNoUkFsOEFBQUFBQUFDQUVpWHdCUUFBQUFBQUFDaFJBbDhBQUFBQUFBQ0FFaVh3QlFBQUFBQUFBQ2hSQWw4QUFBQUFBQUNBRWlYd0JRQUFBQUFBQUNoUkFsOEFBQUFBQUFDQUVpWHdCUUFBQUFBQUFDaFJBbDhBQUFBQUFBQ0FFaVh3QlFBQUFBQUFBQ2hSQWw4QUFBQUFBQUNBRWlYd0JRQUFBQUFBQUNoUkFsOEFBQUFBQUFDQUVpWHdCUUFBQUFBQUFDaFJBbDhBQUFBQUFBQ0FFaVh3QlFBQUFBQUFBQ2hSQWw4QUFBQUFBQUNBRWlYd0JRQUFBQUFBQUNoUkFsOEFBQUFBQUFDQUVpWHdCUUFBQUFBQUFDaFJBbDhBQUFBQUFBQ0FFaVh3QlFBQUFBQUFBQ2hSQWw4QUFBQUFBQUNBRWlYd0JRQUFBQUFBQUNoUkFsOEFBQUFBQUFDQUVpWHdCUUFBQUFBQUFDaFJBbDhBQUFBQUFBQ0FFdFVLY01ZQUFDQUFTVVJCVkNYd0JRQUFBQUFBQUNoUkFsOEFBQUFBQUFDQUVpWHdCUUFBQUFBQUFDaFJBbDhBQUFBQUFBQ0FFaVh3QlFBQUFBQUFBQ2hSQWw4QUFBQUFBQUNBRWlYd0JRQUFBQUFBQUNoUkFsOEFBQUFBQUFDQUVsVlczd1VBTElsdTNYWmNLUTNuZEt2dk9nQUE1cXVzU011eThzcE85VjNILzZTS1hMZkFvL2RUbmwvWFd5MEFpNnN5VTFKV05yeSt5d0RnR3phbll1S1FJZjJIMUhjWlFHbHFXTjhGQUN5UmhuTzZwYUt5VDMyWEFRQXdYMW1TVk5SM0ZTUlo5MnNCTUVEcHFLeXM3d29BK0thVnAxK1NIZXU3REtBME9kSVpBQUFBQUFBQW9FVFo0UXY4bDZuc1Y5OFZBQUQvNjhwV1N0SjFnWWFKOVZYSi82QVZrc3I1WDJ5ZW5wVE5xdGRxQUdwdnBRVitucGhVdmw1dmxRRHdEU3Jib2I0ckFQNDdDSHlCL3lLVi9ZWU03cjlqZlZjQkFQeHY2N2I1ZGp0K2Rjc0o3MDhBV0xTdi9lNTQzZThPZ1A4TlZWLy9BUmFmSTUwQkFBQUFBQUFBU3BUQUZ3QUFBQUFBQUtCRUNYd0JBQUFBQUFBQVNwVEFGd0FBQUFBQUFLQkVDWHdCQUFBQUFBQUFTcFRBRndBQUFBQUFBS0JFQ1h3QkFBQUFBQUFBU3BUQUZ3QUFBQUFBQUtCRUNYd0JBQUFBQUFBQVNwVEFGd0FBQUFBQUFLQkVDWHdCQUFBQUFBQUFTcFRBRndBQUFBQUFBS0JFQ1h3QkFBQUFBQUFBU3BUQUZ3QUFBQUFBQUtCRUNYd0JBQUFBQUFBQVNwVEFGd0FBQUFBQUFLQkVDWHdCQUFBQUFBQUFTcFRBRndBQUFBQUFBS0JFQ1h3QkFBQUFBQUFBU3BUQUZ3QUFBQUFBQUtCRUNYd0JBQUFBQUFBQVNwVEFGd0FBQUFBQUFLQkVDWHdCQUFBQUFBQUFTcFRBRndBQUFBQUFBS0JFQ1h3QkFBQUFBQUFBU3BUQUZ3QUFBQUFBQUtCRUNYd0JBQUFBQUFBQVNwVEFGd0FBQUFBQUFLQkVDWHdCQUFBQUFBQUFTcFRBRndBQUFBQUFBS0JFQ1h3QkFBQUFBQUFBU2xSWmZSY0ExRTYzVGJldHJPOGFLRjFEQnIvbzlSN2dmNUQzRC93djgvNEhsazkrTjdFa3ZMWkQ2Zkw2ejVMdytnK0xab2N2QUFBQUFBQUFRSWtTK0FJQUFBQUFBQUNVS0lFdkFBQUFBQUFBUUlrUytBSUFBQUFBQUFDVUtJRXZBQUFBQUFBQVFJa1MrQUlBQUFBQUFBQ1VLSUV2QUFBQUFBQUFRSWtTK0FJQUFBQUFBQUNVS0lFdkFBQUFBQUFBUUlrUytBSUFBQUFBQUFDVUtJRXZBQUFBQUFBQVFJa1MrQUlBQUFBQUFBQ1VLSUV2QUFBQUFBQUFRSWtTK0FJQUFBQUFBQUNVS0lFdkFBQUFBQUFBUUlrUytBSUFBQUFBQUFDVUtJRXZBQUFBQUFBQVFJa1MrQUlBQUFBQUFBQ1VLSUV2QUFBQUFBQUFRSWtTK0FJQUFBQUFBQUNVS0lFdkFBQUFBQUFBUUlrUytBSUFBQUFBQUFDVUtJRXZBQUFBQUFBQVFJa1MrQUoxMXJaZDI2elhlZjAwYWRwa3NjWTNhOWFzOEU5dE5HN1NKS3V1dHRwaXJRVUFzQ3cwYWRva1plVmw5VjFHRldWbHkxYzlBS1drdzZvZDBuV1RidlZkQmdBQUxKYUc5VjBBc0h4cDNicDFqajd1bU54LzczMzVlTlJIMWZiWjc4QURjdUNoaDZTeXNqSjlubjRtVjEzV3UwNXIvUFdKUjc2YXEwZlBUSjgrdmRwK0J4NTZTUGJjZTYrc3V1cHFtVFZyVmc3ZC84Qk1tenB0a2ZOMzIyelRYUEdycTVNa24zN3lTWDV5eEZHWk8zZHV0WDFidEdpUnV4NjROeTFidGt4RlJVWDIzS2w3blo0TEFQRE5XWCtEenRsbi8zMHpkY3FVVEo0OEpmLzR5MTh6YWRLa3RHN1RKaWYzT3JYUTc2Snp6cS9UdkEwYk5VekxsaTB6Y2NMRTdMUC92am5obEpPU0pMZmY4dHM4OU9jSDByWmQyMVRNcmNpRUNSTUtZeTY5c25jMjZ0SWxYMzc1WlFZT2VEblhYbkhWUXRjNDVJakQwcnAxNjFSVVZPUzJtMjhwdExkczJiSk90U1pKUldWRnRlK0p1blRybXRQUFBUdURCNzZhRjU5L0lRTmU3RjlVd3c0NzdaZ2ttVHg1Y3M0NHRWZXQxdHRzeXkxeTNpVVhadEtYWCtiMlcyN0xjMzM2THJULzZlZWNsWFhYNjVRa21USmxTaTQ0ODV4TW1US2xWbXNCTEMwL09mN1l0RzNmTGpkZWMxMk5mM01teWM2Nzdab1RUejA1TFZxMFNHVkZaWTQ4NU5DTS9YenNOMWhwOWJiZWJ0dDhmLzk5a3lSL2ZlZ3ZlYm4vZ0JyN2J0eTFTemJxc25FNnJiOWV2aGc3TnJmY2VQTWk1eTh2TDA5bEtsTlpVWmtrYWQybVRlNzc2NE9GNnoxMjJLVldkZjd6WDA4VWZ0NTcxeDYxR2dPd0xCMTY1QkhaWnJ0dGt5UzMzblJ6M243enJXOXM3Ull0V3VTU3EzcG5wZFlyWmFXVld1Zk1YL3d5UTk5OXIwNXplUDBIRnBmQUZ5allhdHR0OHN1enowakxsaTJ6N25xZGNzcnhKMmIyN05sRi9iYmJjWWNrODNhUkRPai8waktyWitUN0gyUzFqaDJUek50RnMrMzN0cy9UanorNTBERk5temJOaWFlZVZIZzhmT2l3ZE45ajk2SituNDcrSksrL05pUUhIbnBJNFlQV2lvcUs5T2k1WjFIZnB4NTdJcTFXYkpVLy9QbFBOYTc3eENPUHBmc2V1NmRGaXhhMWVtN3pUWm8wS1FmdnZWK2R4Z0RBOG1UKzcrcWxiYzZjT2ZsOHpKZ3FiY2Y4OUxoczNLMXJrdVMxUVlOeno1MTNKWmwzZXNqVy8vbFFwNjYrdGZaYU9lUGNzek41OHVTYytmTmZWdHZucHlmL0xKdHRzWG51LzlOOWVmakJ2NlJod3diWmNPT05VbFplbHBWYXI1Ung0OFl0Y3AzdXUrK1cxZGRjb3lqd2ZlalJ2OWU1NW5GZmZKSEREemlrcUgyTHJiNmJ0dTNhRnQ3N2ZEM3czZTU3MjJlZFR1c21TVjU2NGNWYXI5ZHg5WTVwMnJScG1qWnRtZ25qeHkrMDcrNTc3cEdkZDl1MThIam1qSmxaWmRVT21USnNlSzNYQTFoU0J4MTZTQTQ4ZE43cjVIcnJyNThMenptdnhpODB2em5rOVRSdjFqeEpVbFplbGwxMzN5MzMzVjN6MzM0TGVxTGZNMHVuNEJSL3dONSs1ZmJwdHRtbVNaTG4rejIzMExIZDk5Zzl1KzB4NzhQMkNSTW0xT29EL3kyMjJqSm5uSHRPaHI3N2J2NXcreDBaODltWVJZNnBUcU5HalJackhNQ3kwcUZEaDZ6WGVmMGtTY3NWNW4zbTkrdmYzWnJWMTF4anNlYmJkL2U5Q2o5MzNhUmJtalpyV21QZlJvMGFaOE9OdmxONC9NT2pqOG9qZjF2NCsvMFowMmZrOWRlR0ZCNTcvUWNXbDhBWEtQanNrMDhMeHl5djAybmRISHZpVDNQejlUZG1qVFhYekFXWFhad2tLU3N2VDRkVk94VEdISFhNMFRueTZLTVdPdTlQZnJqdzYwbXkrWlpiNU5LcnIxaG9uMTVubnA1ZVo1NWUxRDcvRCtQeTh2TDg4dXd6c3NhYWF4YXViYi9qRHRuK1B3SDFndm85MnpjVHhvL1BnVDg0dU5EV3NHSERuSHBhOFU2WFo1LzZWOHJLeXRPMGFjMXY2Qm8zYnJ6UTJnSGd2OVVkOS81eG1jejcrWmd4T2ZMZ3d3cVA5L3IrM29Xd04wazIyV3pUR2o5b1g5UUg4TWNmOVpPTUhERWlTYkpIejcwS0lXajNIc1ZmRXR0OHl5MnkzUTdmUzVMc2YvQ0JlZmJwWjlMNTI1M1RvRUdEUXA4aGd3Ylg4bGt0VzF0OGQ4dkN6eTgrLzBLVmE4MmFOeS9zdWsyU040YThYdXQ1RjN4dk5lTDlEMnJzOTUyTk44cUpQeis1U2x1VHBrMXk0ZVdYNXRTZi9pemp2dmlpMW1zQ0xJbkt5c3BVVmxhbXJLd3NxNis1UnE2LzVkZTUvSUtMQ3ljNGZGMUZaVVVhWk43citzR0hINXBkZGlzKytXbnUzTGs1N3FnZjE3am13QUV2Wi9MazJwOW1zTUlLTGJQRlZ0K3RkZitGZWJuL2dNSUgvcTFidDg2cXE2MldUei81WktGak50bHNzelJ2MFR6ZE50czBzMy96MjFxdk5mOTM3S2VmZkpML08vU0hpMTgwd0Rkby9wY1hsOVNwcC9lcTAyM250dmp1bGxYZW8xZG5TVjVQdmY0REN4TDRBZ1VqUjR6SVgrNS9NQWNmOW9Na3lkNzdmVDhEK3IrVWllTW4xUGd0dUdXMXE2ZXVHamRwa3RQT1BxUHdnZXpzMmJNejV0UFBzc3FxSGRLb1VhT2liM05QblRvbFoxMXdYdUhiYURObnpNekVpUk95U29jT21USjVjaVpPbUZqb1cxRlpVZWQ2bm43aXFTUko5eDY3RmJWOXZSMEFXTGlOdTNiSjhTZWRXSGhjVVZIOHU3bTh2SHloMXhkVW1jckN6M2YrN3Zac3RlMDI2YkJxaCt4MzBBRjU0cEhIcXZUOTRYKysyRFp6eHN4Y2RNNzUrWHpNbUJ4end2R0Y2ek5tek1oYmI3NVpwK2RUblM4blRzeWR2L3Y5UXZ0VTk4VzArVmJyMkRIZldudXRKTW4wNmRNeitOVkJDdzIrai92WkNUbnVaeWRVZSszcEo1N0t0YjJ2eklFL09EZy8rZWx4VmE1OWZVZnkvQy9lYmRSbDQxeDQrU1dGTDhFOTE2ZHYxdTNVS1IzWFdEM3RWMjZmYTI2NlBtZWMycXRvMXpiQXN2RFFueC9JMk04L3oybm5uSldHRGVjZDI5K3VmZnRhN2U1cTFxeFp0ZjBXOWJ0bCtMRGgrV0pzN1krQ2J0ZSsvV0lGdnJYWlZYem5mWGNYdGMyWU1hUEtMclZ1bTIxUytQbnNDODhydWkvOTdYZi9vY3JqMm55Ukc0Qmx4K3Mvc0NnQ1g2Q0tQOTMxeCt5eTI2NXAyNjVka25sSFlmM3U1bHVYZU41Tk50czB2Zjl6WDkwRnpiK2Y3OW05VGk4RW91dDBXaWZyZHVxVVllOE56Y2dSSTZ2MDMzcTdiVkplVnA1QkExL05qQmt6Q3UyNzd0NjlzSk8zc3FJeXZTKzZKT1hsRFhMT1JmUHU0ZGYzbVdkenp4L203VUJxMUtoUkRqejBrT3pSYyszQytGOWRkWFcyM25iYnJOS2hROHJLeTNQZFZkZFV1Y2ZIaFBIakN4OW9MdmdHYThGanQzYllaYWZDejlmMnZqSkoxV0IzZnR2WDJ3R0FtalZvMENEcmI5QTVsZi81b1AzcHg1L005VmRmVzZYUHFoMVhxL0xCUkczdUlWVmVYcDZLaW9wc3RlMDJlWFBJNnhrL2Jsd2VmK1RSYk55MVM2SFBPcDA2NWJGL1BKSkdqUnBsMkh0RDA3eEZpelJyM2p6ZjNmcXJEK2liTm0yYVIvNVZmTXVKUWE4TXpKV1g5czRELzNpNGFOMzU3eVVXZkI4eGJkcTBvckQ1NnhZVytPNnkrMWU3MFY1ODd2bk1tamx6b1hNdFRidnQwU01uOVRxMThFVzZJWU1HNTZyTGVxZDkrL2I1MVc5dStzOXVnMVZ6dzYyL1R1K0xMcTNUN21LQXhkWHYyYjZaT1hOV3pyM29nangwL3dONTZ2RW44b3N6VDF0bTZ4MzZ3OE9YeWp3bjkvcDU5dHluWjVXMmszNXhhazc2eGFtMXZxL2lvcXk2MnFwWmErMnYvaDd1dU1icVJYMFc5K2hUZ1ByeWw4ZitVWFNydFl0Nlg1WWtWYjUwZVBLeEoyVG9lL1B1cTF2VFozeTFDVmNQM2UrZ3dzK0hIWGxFa25rYlVCNjg3LzRxL1E0NjlKREMrK1I3LzNoUG9YM0IrK1ltWHYrQkpTZndCYXFZT1dObTd2anQ3VG50bkRQVDc5bSt1ZjZxYXpKOSt2VDAyR0dYYkwvakRvVUFkZURMcitTODA4OWFhdXVPK0dCRUJ2ZStNbWRkY0Y3VzdUVHZ1TUYySzdmUGhXZWZWemorYitOdVhRdEI2UlpiYlpuZUYxMlNsL3NQU0pJOC9zOUhzK1hXVzJYTHJiNmJHNjc1VmZvLy8ySmFyYmhpeG84Ym43YnQydWFRSXc1TDMyZjc1S3dMenMxYWE2K2RDZVBINTV4Zm5wRmVaNTJSVjE5NUpmMmU2Wk81YytabXgxMTJTb3NXTGJMTGJ0MnJCTDUxVmQwUno0NTlCdUMvMFpKKytIRDhTU2RtM3dQM3IzRytSNTk5cXNyajdudnNYcmhIYlUyK1BxWTZ3OTRibXBPTy9Xbk9Pdi9jUXR1Qzk5dEtrcDI3NzVLZHU4K3JaNTFPNitZN0cyK1V2OXovWUJvM2FiTEkrZXVxWWNOR2hmZEFpMk4rbmNtODIxRWtWVThYK2Q2T082UkowM2wxZnpScVZONTk1OTBhNTNyN1B6dVdKMzA1S1dNKyt5eXJkSmgzTzQveDQ4WmwydFJwaFg2dFZteVY4eSs5T050cy85WDlreXNxS2pMcXcxRTU4dWovUzVJTWUvZTliTG4xVmttUzFtM2E1SXJycnNuRER6eVVlLzk0ZDVXNUFKYUZBUy8yenluSG41Z1AzbjgvU2RYZk1XdXN1V2F1KzgyTmFibkNDa21TOTRjTno4OVBQTG53aFpuTnR0ZzgzVGJiTkwrLzliWmFyZlZOSCtsY1dWbVp6ejc5ZEpIOXFqdDZkTWRkbDA1d0FQQy9iTUw0OFlXZjk5N3YrMG5tN2FhOTdlWmJxdlRiYzUrZWhlT2tiNzcreGlWZTErcy9VQk9CTDFEazJhZi9sZG16WitlNVBuMnJ0TTkvODVJa2oveHQzbkYrQzM3ajdlakRqc3dubzBjdjBkcFBQLzVFZHRoNXh5VHo3ajF4d0NFSDViYWJiMG1qUm8xeVNxK2ZGL3A5TVB6OXZQcnl3TUxqeXNyS3ZQM0dtNm1ZT3pkbFpXWHAwWFBQSk1scmd3WmwxOTEzeTlOUFBKbU51bXljNXMyYnAwR0RCbW5Ydm4wNnJiOWUvdkh3WHpOMTZyVDA2TGxueXN2S00yUEdqTHo2OGlzWit0NTc2ZEZ6ejh5ZU5UdlBQUFYwblovSFA1NSt2Rlp0QUVCcDJXZi9mUXMvejU0OXUzQjhaNE1HRGJMeUtxc2tTV2JObXBWeDQ4YlZhZDcySzdmUHpiK3YvVDIwRnRSMWsyNVZQdEI1YmZDOGV3clBQMTFraFZZclpOY0ZkZ0QvL2FHLzVwRy8vMk9SOHo3MStCT1pNbVZ5enIvMDRpUko3NHN2eTV2LzJaM2J1RW1UM0g3M25WWEMzbVRlRHVZRi94MTlYWGw1ZVE3OHdjRnAwNlpOcnJxc2R5MmZJVURkZGQ5ajk3ejl4bHQ1Zi9qd29tdHQyN1hOSlZmMUxvUzlFeWRNekVYbm5KZFpNMmVtWWNPR09lSFVrN0xuM3ZOMldjMlpQVHQzL2Y3T1JhNjN0TzdIVzFzelo4N00veDM2dzJ6VVplTzg4OWJiVlk2Y2J0SzBTZHF2dkhJK0h2VlJ0YnZVNXYvTm5TVEhIZlhqZkRoaVpGcTNhVk5sdDluUzJrMEc4TjlrNkx0RE0zN2N2S0QzYjA4K1duUmY0S1pObXk1MGQvQ0NKLzNNMzJqeXhkZ3Y2bFNEMTMrZ0pnSmZvRWhsWldWUjJMdldPbXVuUzdldVNaSlBQL2trcnd4NHVVNXp2alpvY0xWSEl1L1hvMmVtVDUrZVUwL3JsUVlONTcwa3paZ3hJMDJiTnMyNEw3N0lDcTFhcGRkWloyVGxWVmF1Y3FUSWpCa3pjdXJwdjB3eWI3ZkpuYmZkbmg4ZmYyeVNaSnZ0dHl0YWY4KzlleGIrWUovdjZPT09xYmJXN1hiNFh1RmV3Rk9uVGwyc3dCY0EvdGRzdnVVV3VmVHFLMnJWOTl6VHpzeXJyd3hjZE1jcyt3OGM5dXZSTXlrclM0Kzk5c2lQZm5KMGxROXQ3cnI5anJ3eDVQVjhNSHplenJCdW0yMmFDeTY3dUhEOXhlZGV5QlVYWDVwazNudWxXKys4UFVueTZzc0Q4NnNycnE1Uy8rMTMveUdycjdsR0tpb3FzdWRPWDRXdlM4TUJoeHhVNVhGbFJXV1Z4eHQzN1pLeXNxL3V6ZlhtRzIvVWV1N09HMnlRSkprN2QyNzI2TGxYcnJ6dW1pVEovbnZzbld0N1g1VXJycnNtTTJiTXlPdURYOHRXMjI1VDR6ekRodzdMUjZOR1phZGRkOG1FQ1JQeTI2L3RmQUJZbW5iZWJkZjg0b3pUTW4zYTlGeDd4VlY1OGJubkM5ZFc2ZEFoLzgvZWZjYzNWZlYvQVAvY0pNMU85MjdwSG14S0FVVlFVUkMzZ3VMUFBaQUhONHA3UG8rNHQ0aDdLNHFLZStORVJSUVUyVUlIcTRXVzdqMlNOT3ZlM3g4aElVblROb1ZDU2ZtOFh5OWZKbmVla09iZWM4LzNuTzk1ZFA0VGlFOXdaaSt3ZEZndzc2NTdVRnRUQ3dDdzIrMVFxL2JlQ3k2NDlHTFUxOWRqeVZmZmREclBnYmhIUGZmME0zanU2V2R3NXRuVGNlM2M2d0VBejg5ZjRENy91V2M2czJLRWhJUmd6czF6Y2ZxME03RjYxVDk0NUw0SFlUYVpvTlZwOGVEamp5SXJPeHN2TEhqV3ZUMmt2ZmVHdTI2NkRST09QUnBEaGczRkxwOXBsSWlJZ3RXTVU4OEVBTngwKzYwNDZiUlRBQUR6N3JvSHExYis3VFg5eTBOUFBRYUh3OUZwLzhWZmZ0cmpPUjY5LzBIMzY0Ky8rUUp5dVJ3QTNDbWJBV2VuVUU5ZHJidGx6bHl2N1hqOUo2TDl4WUF2RVFYa3ZJc3VjTC8rNnJNdk9qVWs3cThwSjAzMXFnQUJRRlIwZEpkejNlYVBIZU4rdmJ1c0hHKy85a2FmbG1kL1BUOS9BUURuWEJ1K3kzeVhFeEVSVWM4Q21VY3JFTDRaU1hLSERzRkZsMTNpbnJ0WEVpVUlNbWR3OVBpcEorQ3kyYlB3NSsvTDhjYkxyM3JWaHdBZ1BpSE8vVG9tSnNiOTJuT09zRUExMURmZ3FVZThBK2FQem5jR2phMVdLK2JkZVk5N3VkVnFkYjhlbEpMaWQxUlpkLzllcnk1OHM4ZnlmUGYxdDNqdTZXZVFPM1FJQUdkMkZadlZDcGxNQmdBUUJBRWIxMi9BOC9NWFlQMmF0YWlxN0RtdEhPQ2NGcVN0cFJVdHpjMEJiVTlFMUZ0UjBkRzQ4YlpiSUFnQ3REb3QvdnZBUEN4Nit4MHNYdlFlVGpoeEtxNjg3bG9ZUWczdTdZdUxpakRoNkltWVBQVUVhTFFhYURRYWhJZUhleDN6dWh0dlFHMU5MVmIvdlFwNnZSNmZMdm5xZ0pXL3B5QnlhMHNMMGpMU2NlZTk5N2puWVJ4MzVCRTQvNklMOFBicmIrTGNDeS9Bc0JIREFRQzMzSGs3Zmx6eVBWNWM4Sno3M3BHVG00dm5YbnZKZmJ3VFR2TC96TzN2UHNKUlgwUTBFSVNHaHZwZEhoRVIwYXZqbkh2R1dlN1hybXRtUjBjSHBwOTBtdGQybmlPQnp6amg1RjZkd3hPdi8wVFVFd1o4aVFnQU1ESnZGSjU0ZG42bjVTZFBtZ0pCSm1EUzVPUGR5NjYrL2pwY2ZmMTFuYlo5NjROM095MHIyYjREMS83bnlyNHRiQmM4VTVqTXVlSnE5MmljM2hxUk44bzllc1d6eDUrL25uNnVaZSsrNFozaXk5WDd6ak93Njlram5BRmZJaUlhNkhhWGxYdTk5OHpVc2I5YVcxcmc4TGp2OThSZjQ0MWNMc2Y4RjU5RDdwREI3bVdsTzBydzk0cVZ1T0RTaXdFQXlZT1NBVGl6Znh4MTlFUjNEMzZYbE5RMENESUJraWdoSlMzVnZUeVFPYlVBZUkyNnRWb3RXTDkybmQvdFJGSHNjdDBsc3k3ek9rNWZVb1FvTUhUWVVBREE1bjgzUWF2VmR0cm1CbzhwTjN6ZFB2ZG0vTHNuQlRRQXZQU21jeDdNZi81ZWhkV3IvdW5qMGhJUk9UWFUxK1BoZWZmanJubi9nMXF0aGlBSXVIVFdUT3dzS2NGNUYxM29GZXdGbkdueFI0M082L2FZTXBrTWQ5LzNQOXd5Wnk2cUtxczYzZU1PRmxkYS9FdG5YUTVGaUxOSlR4UkZMSHo5VFh6OHdZY0FnSGZmZkJ0NnZRNm5UM2RPeVhUU2FhY2dJeXNURC83dnZuM3FrRVJFRk94eWh3eUdXcVB1ZWNOZTZLcHpaYUFwblYzVy9yTWE5OXgyWjQvbjQvV2ZpQUxCZ0M4UjlVZ215TnlqT2ZwYXp1QmNSRVpGZWZWd0V3UUJiMzJ3Q0FxRkFxdFdyc1JQMy8ySXJWdTI5SGdzVjNyRUgzNy94ZDJndUQ5OGU2LzVheXgyTGZPdE9ONXkxeDJkdHZXM2pJaUlhS0NhZmNsTXIvZDlOVUlYQUc2ODVucXZVYm85OFhkdWg4T0IxYXYrY1FkOE4yM1lpUHYvT3crVHArNjkvNysvOEYxb05CcWNkZTQ1a012bHNGcXRVQ3FWN3ZWYW5SYURVbEpRdG5NWHNuTnozTXQ3Nm5TV21aMkY0U05INHMvZmw3dVg2ZlI2bkhQK3VYNjNWOGdWZnRlVjdpakJzY2NmNTNjZlZ6QkNvOVVnS2pyYXZieW11aG8ycTgzdlBwNGFHeHVSblpNRHBVb0ZBTmkwOFY4Y2VkVDRIdmZ6RkJZZTV2NjNQMjN5aWNqSXlnUUE3R1Q2T0NJNndGYXQvQnUzekptTGg1OThIT0VSNGZqMnk2K3c4bzhWQ0FzTHg5emJidTUyWDd2TmpvNE9NeXdXQ3pyTUhVaE1Ub0lnQ05Cb05KaDAvSEY0Ky9VM01mdVNtUWdKQ2NGTmQ5eldaMldlLzlnVHNOdnRmdGZGeHNWaCtqbG5RNlBSNExMWnM5ekxtNXVhOGVqOUQyTGorZzN1WmFJbzRvVm5ua050VFMwdXYzSTJCRUZBZG00T0hucnlNVncxY3hZc1ZvdmZnTFZNTGtOaVVwTDdmWDhGdFltSSt0SnRkOThKdmNIZ2xWM21oaXV2ZGJjemVqNG5lTFlEOXZUc0VtamE1cDdXMmJxNDdydncrazlFdmNHQUx4RUJBQ1RzSFNIckc5eVZKS25MbTczbmFKMnF5aW80ZkNvcTFWWFZBSndObTBPSEQzT1BsSEY1Zk1IVGFHbHV4bTlMOTFha2hvOGNnWVRFQkFEQTZkT25ZY1h5UC9mdFEvVWpmNm1vdTBwUFRVUkVSTDNqTDZ2SXZ2anNvMDl3K3JRejhkVm5uK1BEOXovQXN5Ky9pTlMwTkFEQTZyOVhZVXRSTWRiOHN4ckxmL3NkSjU5eEtwWjgrUTJlZnZGWlZPemVqY3lzTEFEQTZERmpVRjVXaHRGajhnRTRVMEp2MjdMVmZZNm82R2prRHNtRjN1QWNVU2FUeWZEaUc2OENBTmF2V2VQZUxqUTBGTE92dWNwdk9SVWhDci9yVnEzOHE4dlA1Z3E0WDMzOWRaaCtqblArcnVhbVpzeStlR2FuaHFhdUhEbGhiNEQzc3Y5Y2pvakl2WjNmbm5wK0FSWTgrYlQ3L1plZmZvNGxYMzJEckp4czNQRy91d002UGhIUmdiUmoyM2JjZXNPTm1EN2pMTHo0N1BNQWdLVS8vb1NvbUdnME5qU2d1YWtaYmEydGFHdHJnOGxvaE1sa2h0bGs2alN2NDZ5cnJzREpwNTJDQlUvT3g4by85ajZiS2hRS3IwNUMrMnZCRTArNVh5Y2xKeUV6Tzh2OTNqV2x3RmtubjQ2OE1ma1lOVG9QaFpzTDhQQzhCOUJRWCsvM2VCOS84Q0hxNit0eDh4MjNRUkFFUEQ5L0FTUlJ3cTdTblowNlpRRkFSR1FrRm4veGlmdTl2MjJJaUE1bEo1MTJDdkxIanNXNEk0OXdMM1BWd1MwV2ExZTc5WXFyODZkcnZtQ1hyMy8rSG9BenBiTm5xbWZBT2Rldks2V3o3MzZ1WTdyU0x2UDZUMFQ3Z3dGZklnTGdITlZ5NnZGVC9jNUhKSXBpbHpkN3p4NXY5OXg2UjVlamJhYWNPQlZubjN1TzMzVmg0ZUhkOXB4enpWL1hsUitYZkk5blBCNk9QVDN3MzN0UnZpdXdubWtxdFFvdnZQNUtsK3RkUGYyNjZ2MTM4ZVdYQlhRZUlpSWk2cjJtcHFaT3l6eXpiN1EwTjBPVUpNZ0VBV0VlY3kvNjd1ZlprSzlReUhIbnpiZWl2YTBkdVlPSElHZHdMZ0NndGJVVkx6MzdQR3cyTzZKall0RFkySWdQM25rUDlYVjFlT2J4SjFGVVVJUzNGeStDWEM3SFVVZFBRTW1PSGU1ejd0aStIV2F6R1FBdzRaaUp1UGVoQjdyOFRES2ZGTkc5VlZkYkJ3Q28yRjJCdVBnNEtCU2RIKzlPUHYxVTkydXoyWVFiYnUxK1pCc0EvUFRkOTlpMDhWK3ZaYW5wYVY3dk03T3pvTkZvM08vVE16TXdhY3J4aUkyTDdjVW5JQ0k2c0V4R0UxNTQ1am4zZTV2TmhnL2VXWVFQdi9yTXZlejhhVE84M3A5N3hsbGV6M3hublh3NnZ2ajRVNy8zSVJkL2N6YjZOcUQ3bS8vd202VS9lSTM4QW9ENUx6NkhvY09IK1QyUHpXN0R3L2ZlanpQUG5vNFAzL3VneXhIQkxyLyt0QlROalUySVQwekFKbzhVK3dEd3hxS0ZYdTlsY2xtMzYrKys5WGJVMXRSMmV6NGlvdjUwMCsyMytsMXV0Vmc2ZGViWlY2N0FibGZVYW5XMzIzUzE3c3lwcCtDeFo1N2k5WitJOWdzRHZrUjBVTlRYMWZsZGJ1bXdvTEtpQXVtWkdRZTVSSDNQWHkrOXJvTERSRVJFMURzWFRPL2NjY3p6UG52MTVWZWdxYkd4VXdPN3YvMWM1dDU2TTQ2ZWRHeW41YUdob1hoNzhYdWRscDg4YVFwKy8zVVpBS0M0c0FqRFJnekhxTkY1WG8zMUs1Yi80WDdkMXRybTk3eUZtd3RRdUdrem9qMVNMYS8rZXhYK2Q0ZjN5RmpYNS9NWFNBQ0FJNDRhajlPbm40bFhubnNCOXo3c1A3RHNHazBBQUFtSmlVaElUUFM3bmFlQ1RadXdhZU8vRUIyaTEyaGd1Vnp1emdSanM5a2dTWko3WFNCellCSVJIV3dQUFBZd1JFbkVkMTkvaStXL0xZUEphSUlnQ0FnTkRYVnY0L3ZlbDhQaDZEYllDL1E4WnlNUStOUUdYYzNMYmphYklaZkxjZWFNczNEeHpFdDczZUg0dTYrLzlYcnZtYTNMSDkvMUNrVklGMXNTRVIwYUpFbnFkQTE5YitHNytIVHhSMTREUEI1NjZqRy9BZURGWDM1NndNdllIVjcvaVdoL01lQkxSRDBLOU1HMHEvU0tOMTV6UGVycjZ0SGUxb2FpZ2tLTUczK2tlOTM1MDJmQWJEYTc1N2NkUCtFb0dFS2Q2VmFLQzR0UTdwRktPajQrRGlQeVJybmYvN2IwRjlqdERoUnMydHhsbWJvYlZVTkVSRVFIam0vUDhIMzE5QXZQWXRpSTRmdThmMWYxbUIrWGROODd2eWNybHYrQllTT0dReEFFci9MOTRURXZiMHR6TTB4R0V3bzJiY0tRWVVPaE54Z2dpaUp1dnU0R0FQREtmbEpiVTR2QlE0ZjZQWmRNRUx6V1dhMFdsR3pmZ1pMdE83RDh0MlZZdmVxZi9mb3N2bHdOWUt0WC9ZTXpUampadmZ5bTIyL0ZTYWVkQXNBNUFzNDFraGx3emcxY1cxMERyVjduVG5kTlJOU2ZkRHJuOVVpUUNjaTVMUmR0clcxWXNmd1BhSFZhOXphU0tIVnpoTURaYlhhOCtlcHJYc3MwV2kwdW5UWFQvZjdWRjE3cXROL3NhNjZDM0NmYmc4bG83TFRkaCs5OWdQZmVmcWZIRVYxRVJJZXpsdVlXRkd6YWhLam9hQXdlT2dRQXNHM0xGblIwZEVDdTJIdXQ3YXFUajJmMm9LNDg4ZkNqN3Rlajh2TGNkV05Ka3ZESjRvK3dzN1FVeDNoMHJNVTFEZ0FBSUFCSlJFRlVLRjM1eDU5d2lDS0dqeGlCVTg4OEhRRFEzdDZPajk3N0FBME5EZTd0YkhZYnIvOUV0TjhZOENXaWcyTGxIMy9pajJXL1E1SWt2dzJ2VHovNk9GTFQwM0RDaVZNQkFHYVRDZmZmL1Qrdm50UVBQL1c0Ky9YNnRldncrSU9QSFBCeTk4YSs5T2orNjg4VnVQK2VldzlVa1lpSWlQcE5UejNIQTJXeFdORFIwZUYzbmVmbzFhNTB0YS9WYXNYWDczNkpINzc5RG1mOTN3eU1PV0ljQU9DOXQ5OUJjV0VSQUNCLzNGaDNVTlkzeGZIU0gzL0c1VmZPOWhyZHUvYWYxZGp0MFZtdHZMd2M1NXcrRGFJbzRvMUZDOTF6aUxta3BLYTZYOWZXMW1MQnk4LzdMYXRTcGZKYXQ3dXNITE12bVluNnVqcThNUC9aYmo5L2R4bEdCSm1BRzIrOXhkMVFCVGhIR3YrMnRPZk9mc2twZzd4U3UvMnc1SHNzZnZjOURCc3hIRSsvMEgyWmlJZ09oaEdqUmtLUU9VZExpYUtJamV2V0F3QWlvNkxjMjdTMnRnUjJyTHhSU0UxTnhiSmZmME43Vytmc0RZSk1RSFp1cnRjeXBkSjdSSlR2ZWdDUUNiSk95Mzc2NFVkODgrWFhTTTlJeDJXelp3RUE2bXByM1kzOWJhMXRxS3FzN0xTZlp3WUhmK3U3NHJxbitFdEIvY2FpaFgxMlB5Y2lPdEF1UGU5Q1dDMFczSFQ3cmU2QXIwc2d6dzJCK1BXbnBZaUxqOGVsLzVtSnlWTlBBT0JNR2YzMDQwL2k5MTkrQXdEY2ZzOWQ3dTJmZU9oUm1NMW0vUHJUVXRUVjF1S3kyYk9nMSt0eDRhVVg0OU1QUDhZWG4zNEdrOUVFZ05kL0l0cC9EUGdTVVk4OEd5NTllZDc4cXlxcjRQRFQ0OHhxdFFUVUUrMkthNjkyUDVBclZTcGNmOHROK083cmI3QjJ6UnJNT085Y2pCazMxcjN0NG5jN3AxbjBwemR6K1BvU0JNRXJWV0ZYUWtOREVaK1lzRS9uSUNJaW91N2RmY3Z0WGE0TEpBdUp2MVRJbmhJU0U5d1pSS3hXS3padTJJaE5HellpSWpJU2MyKzdCWUN6eC83ckw3M2l0VjlyU3d1S0Nnb3gwaVA3eUplZmZlRzFqU1JLa05CMVhTSi8zQmozNjUwbEpUMStGbjlhVzF1N1haK1psWVZyNXM3Qkx6LytqT1cvTFlOeHo4Z0JRU2JnNWp0dXg5U1RUM1J2dTI3TldqenczM213MjV6MXRnbkhUTVMwR1dkRHI5ZERxOU1oS2lyU3ZlM3pyNzJNcHg5N3d2MyszQXZQeDVsblQ0ZEN6a2RNSWpvMGpCNjc5eHE3dGJnWTdlM3RBSUMwakhUMzh1YW01b0NPbFpLYWdqazN6OFdzcTY3QTJhZWUwV205WEM3SDVLbmRUK0hUMDNvWFY4Q2dxem5Sdi9yc2MzejEyZWVkbG52ZUV5Ky80SktBemtWRU5KQllMUmEveXdWQmdNR3dkMVR2aFdlZmk4WTlvMnU3bW9yTjMzTkdTbG9xenIvb1FreWFjcnc3TzhQT2tsS2taYVRqcm52L2k3dnUvVytuZmI3NDRkdE95NXFibWhFZUVZNUxaczNFalBQT3hTOC8vWXpQUC82RTEzOGkybTk4R2ljaUwxcWR6dXU5V3EzRzdFdG1kcm05WjZYaW5sdnZRR1ZGeFQ2ZFZ4R2lRSEZCSVpLU2s1R1FtQUM1WEk0SngwekVoR01tb3FHK0FWSFJlM3RoZi9ucDUvaDN3OGFBanJzL0taM1BPdmwwcjFTRi9yencraXZJek1yQzhtVy8rdzJNZXdiRS9hMnZyNnZmNS9JUkVSRWR5Z0tkdTc2THFhcmNabDExQmM2OThQeDlMa2RYUWVHZmYvZ0pUei82T0k0N1lZcDdsSzVTcWNTVHo4NUh4VzVuZlNZbU5nWUE4Tkg3aTdHMWVJdEhtUVZjY2UzVlhzRmVBTGprOHN0UVZGRG9kL1NYcjh6c0xNVEd4UUZ3QnBRTE5oVzQxOVhWMXVGSmozUnhMazg4TzcvSDQzb1NCQUZ6YnA2TEljT0dZdmpJRWJqbWh1dnd4Ky9MOGNPUzczSEthYWRpOG9rbnVMZmR1SDREN3J2N2YxNXo5c2JFeG5VL0w2OUh4emlOUmdPTlJ0T3I4aEVSSFVpZUhZYlhybDdyZm4zc2NaUGNyd01kQ2FYYjg1eHNNdTFOdDJrMm03dTkxL2tiTVRVUS9MbG42b0xHaHNaK0xna1JVV0FpSWlPaENIR0dRVVJSUkV0ellKMTlmTWxrTXE5ZzcwL2YvNEFYbm5rT1gvLzBYYStPYzlPMWN6RHZrUWVSbHA0T3JVNkxLU2RPeFFjQkRtenBUN3orRXgzNkdQQWxJcmZ3aUhBOCtMaDNtdVNIbm53TUQveDNIbHBiQWt0MXRhL3NOanZlVy9ndTNuOW5FZkxIamNVWlowM0QrQWxIQVlCWHNOZHV0L2Y1UEhXQlNFaE13TkdUanZYcUpRNEFXVG5aQUp4ejNma0xqSHMyTW5jWE9DY2lJZ3AyWmJ2Sy9NNVAySk5CSG1tTi9iSFpiQWNrcGJQTmFnWGd6QnF5L0xkbE9Qdi96c0hVazArRVVxVkNVbktTZXp1cnhZSk5HemE2TTMvb0RRYk12ZlZtSEhQY3NaMk9tVE00RjA4c2VCb1B6N3ZmSFRUdXl2RlRKcnRmN3lyZDZSVWt0blIwQk55NXJUdlpPVGxJUzA5enYxZXFWSmh5NGxSTTJUT0Zoa3ZCcHMyWWQrYzluVVpGK0dadWtTUUp3cDRJL2VwVi82QzZxdHE5YnZYZnE3QnV6VnJFSjhSajJveXpBUUJtazluOU55Rks0bjUvSGlLaVFDVWtKbnAxdmwyM2VnMEE1K2lzSTQ4NnlyMTgxY3EvQXpxZUt5Vi9VK1BlS1ljQ3lUTGhxYWZ0SC9qdnZWajV4NHBlSGZOQVVvUW9vTkY2ekhlOHA1UFBRL2ZldjNjYkJac1ZpZWpRbCs2UjJhRzJwaFlPaDZQYjdUMm5iUEcwczZRVTMzNzVGWTQ2ZWlKZVd2QTgvbDc1RndEZ2lrc3U5OXJ1OVVWdnUxL1B1ZUpxV0RxODY5aFZsVldZZS9WMStNOVZWK0tNNmRPdzZPMkZhR284ZElLb3ZQNFRCUy8rTW9rSUFCQVJFWUhIbjUyUGxOUVVyK1hEUjQ3QTI0c1g0WnN2dnNLcWxYOWgxODZkN3JrbEFPQUpqOUVucnNxSklCTWdsOHVoVkNxaFZDb2hPa1MwdGJkQkVpV2twSGszNm5xbVRKYkw1Y2pNemtMdWtNRmVEYTJlRkFvRkhuN3lNWlR0S3NPU0w3L0d6ei8rNkZVZVg5Zjk1eXJzMkw0OTRIK0hyaDdDODhlTnhYK3V2ckxML1JRS2VjRG5JQ0lpR29ocWEycnd4U2VmZGJrK0xqNGUwMmFjQmJQWjdBNHNadWZtSU4rak01Vy94cGRGYnkzRW9yY1crajNtL3FaMDF1cTBTRTRlaFBUTURCaENEYkRaN1ZDcVZGN2JLRlVxUFB6VTQ5aGF2QVUvTFBrT00yZlBRbWhZbUZlWmEydHEzSE5uWldSbDRxVTNYOGNMenl6QUx6OHRoVnFqaGthajhlckFGaFllanRPbW4rbCs3enRucnQ1Z3dGbi9ONlBIejlhVHJWdTI0TUt6ejhWeFV5YmpsRE5QUTQ2ZitTTUJvS2E2QnZFSkNkaFpXdXExL0orL1YrRzJ1VGVqc2FFQlRZMk51T3E2YTkzei9UNHk3d0d2VENpRkJZWDQ0cFBQTUd6RWNIZkExMnExdXY4bVBEOC9BcGd5ZzRob2Z4dzVZYno3dGRGb1JIRmhFVUpDUW5EclhYZTRSM25aN1hiOHZXSmxqOGVTeVdUdTlKb05lMUtBQXNDdlAzZC9EMUlxUTNEMHBMMmRnM3JhdnE2MkRvRHptZGR1dDN2Tk5lenk5dUpGUFphM3UrMXV2ZjRtTk5RSGxtWHFwVGRlODdwMnV6cFFaV1pud1dGM3dHYXpZdHo0STkzckpaSFhkaUxxWHlFaElSQkZzZE8wYThOSGpuQy9MdW1tamZEb1NjZkMyTjZPZkk4TUViNVR2UzE4NDIyODlkb2JYa0hjOHJLeUxvOVpVYjdiYi9aQVM0Y0ZMejM3UEw3NzVsdVU3M0x1eitzL0VlMHZCbnlKQ0FBUUd4L25GZXcxR28zdXRGVTZuUTduWDN3aHpyLzRRZ0RPQjJQUE9YbGxnZ0JCSnNQTmQ5d0d1Vnp1SHZuaHN2RDFONkVJQ2NGRmwxN2lucU1YY0k3WXNWZ3N1T0xhcXpGODVBaWtaNlIzYW1RRm5IUFQvZlhuQ2h3emFSSzBPbWNQczVUVUZGd3pkdzVtWHZrZjNIWHo3U2d1TFBUN3VWNTg4OVY5L0JmeFZycWo4N3g2N1cxdFdMM3FIMnorZHhPdXYvbEdISHY4Y2QwZW83dEc2WUdTM291SWlLZ3JUVTFOT09Pc2FWMzJtQWM2VDMrUWxwNk9WeGErc1YvbjdlcithN1Bac0gzck5nd1pOclRUT3FQUmlCWEwvOEF4azQ1MTkyNVBURXJFRGJmYzVMV2QzVzdISS9jOWlLS0NRanp6MHZPSVQ0Z0hBQ2hWU2pRMk5rRnZNT0Nqcno3enFodlpyRFpNbmpyRm5mNVlGRVg4L01OUFhzY05qd2pIVlhPdTNmY1A3Y0ZzTnVQN2I1ZmcrMitYSUdkd0xzNDRhem9tVFQ0T1NxWFN2YzNrcVZNd2Vlb1UvTEhzZHp3OGIrOTBHTFUxTmFpdHFRbm9QT0hoNGJqbWhqa1k1RkdmbEFEY2MvODh4TVhISVNKeTcveS9IUmIvbzY2SmlQckt4R09QY2IvZXVHNERkSG85NWozOEFISUc3KzM0OHRsSG42Q3BxY21kbXRPVDUvUHd2RWNleExBUnd3RTRHKzVkbm5qb2tVNzdlWXFJalBRSytQYTB2Y3NWMTE2TjA2YWQ0VFY2eXRVaHl0VzVxQ2RkYmRlYkVWbFZsVlh1RHR1MU5UWHVEdDVYejdrV0kzeW1OQUNBeHNhR1RzdUlpQTZtOXovL0dLR2hvVjdMN0RZN0pucGNpemV1N3pxTHpvV1hYb3lNckV5dlpiNFpEODBtVTY4eVBQaWJ3OWZUZXd2ZnhYdHZ2d09BMTM4aTJuOE0rQklSQUdCTFVUSEtkcFVoSlRVRlpidktjUHZjbXpEcCtPTXg4NHBaWG1rOEFHY2xvVGNWaGFLQ1FqZ2NEbHc4ODFLdjVaczIvZ3RKa2xCVldZVVo1LzFmcC8zcWF1dncvYmRMOE5Xbm44Tm9OT0wxRjEvQnRCbG5ZZm81TTJBSWRhYlUybDFXamkzRlJmdndpWHVudEtRVWtpU2hvYjRlSzViL2lUK1gvNEdDZnpkQkZFV0Vob1hoK3B0dlBPQmxJQ0lpQ21aV2l3VkZCWVdkNXIzMTlPbUhIM205RjBWSGx5bVpnZjFMNld5MVd2SHNVL1B4OHB1dnV6dWtXYTFXZlB2bDExaTg2RDIwdGJiaHpWZGV4eVd6TGtOV2RoWWV1dmNCUFBMVTQrN0dEN1BKaE1jZWZOaWREdlN1bTIvRFEwOCtocVRrSlB5dzVEdXMvV2MxQUtCczV5NmtwcWU1ejF0ZVZvWnZ2L3dhK1dQSFlOejRJL0hUZHorZ3NlSGdOSkpzTGQ2Q3B4OTlISysvK0RKT20zWUdUcDgremF2My9qOS9CWmJhMUIrVDBZaHpMN3JBSzNEU1VGY1BrOG5vRldBQmdHM0ZXL2Y1UEVSRVBkRWJETzRBTFFDc1c3TVdPcDBXQm84Z3dPNnljcnovVHRlanBRbzNGMkRja1VjQUFFYVB5UWZnSE9YMTUrL0xNU2dseFN0ZFo2QUNEUkE4OWNqam5aNjNYYU8vK3BLcmsxVlZWWlhmOWVXN2RpRm5jQTRhNmh2dzZvc3Z1NWR2MjdyTmI0UC83Nzh1Ni9NeUVoSDF4c1oxRzd5bVhaRkVaNXRqWTBNRFVsSlRJSWtTVml6L284djlOMjNjMkNuZ3Uyby82c2U5VmJCcE02Yk5PTXRyR2EvL1JOUWJEUGdTa2R2U0gzN0VTYWVlZ2p0dXZBWE5UYzM0NnZNdjhPdlNwWmg4d2duSUh6Y1dHVm1aTUlRYUVCSVM0cmNYdEQ5Mm14MWJpb3JkODk0SmdnQ3p5WVRObXpiaithY1hBQUIrV0xJRTUxNTRQcUtpbzdDenRCUWIxcTdIUDMvOWpYODNidlJLQzlMZTNvNzMzMW1FTHo3OUROUFBtWUd6enBtQkZ4YzgzMjNxa1B2dStpL0tlbEU1ZXV1RGQvMHVONXRNbURQN2FwVHMyTkVwbll2b2NIUWFrVVJFUkVTZEZXMHV3TWk4VVpCRUNUYWJGUjBkSFdocmJVTjVlVGwrK1BhN1RxazF5M2FWZFp1U2VYOVRPZ1BBa20rK2dWYWp4VjhyVm1MTlA2dGhOdTJkS3FLbHVSa3Z6SDhXY3JrY0RvY0RkOXgwSythLytCeHFxcXN4LzdFbnZVYS9WbFZXNG9ZcnI4RjFOODNGMjYvdUhaVmNYRlRrRHZqVzE5WGg5WmRlZ2MxbXcwUHo3c2Q5anp5RXQxOS9zMU9aS3NwMzQ1cFpWM1JhL3ZYUDMvZjRlUVBSMnRxS3hZdmV4eWVMUDhKeFV5YmpuQXZPaGJIZGlLVS8vdHpyWTRtaWMyNWVpOFdDaXQwVlNFbE5nY2xvd3RkZmZJbktpZ3JzS3QwSlVSUWhrOGxndDlteDRvOC84Zk9QUC9iSjV5QWk4cWU5clEweno3OFlVMDZhaWxOT1B4WHJWcTlCVldVVmJyem1Pc3g3K0VFWURBYmNjOXVkN3VrRlJFbkVaeDk5NG5XTUY1OTVGamZlZGd1R0RCc0dwVktKNnVwcWZQamUreWdxS0VSOFF2d0JmZjRyTFhGbWw3SmFyV2h0YWNIeTMzNUh3YWJOQVBvMk05VHNTMloydS82TlYxN0RHNis4MW1uNXpoTHY5UC90N2UxWS90c3lMSHpqclQ0ckd4SFJ2dGhTVklTamp6MEdIUjFtMU5mWDQ3T1BQa0ZsUlFYdXZ1VjJYRFhuV29TRmg2TytyczVybnk4Ly9kejlldk8vbTNENjlHbXdXcTFvYVc3QityVnI4Y1pMblRNSHZ2ckNTMzFXNXFLQ3ZZTllYTmtGZWYwbm9uMGw5THdKRVIwSzh2SW5IdkFKRVNJaUl5R1R5UUthMDBFUUJIZjZabGVhUWttU0lFRUNKR2ZqbjZzQjBFV3RWc05xdFhaYURqam5kV3R0YVlYTlpndTR2RXFsRWxhcnRkTnl6NUZEMjdaczlUdFhSbGM4OTkyOFp3VHZRTEJoM1FwZTc0bUlEa01Iby83UUc0SWdBRUxmemZNMDlaU1QzSzkvLzNVWnJCWUxsQ29WSmswK3pyMzg1Ky83TnJnWUdoYUd0dGJXVGgzQXV1T3FOM2xPaWVGYTdua2MxeHk3RnFzRnUwcDNkanBPZCt0MU9wMjdUdGJlM2g1dzJWemwwR3ExTUJxTnZkcnZVTWY2RDlHaDZXRGVtd1NaNEhYUENRa0pnVktwUE9TdmR6S1o3S0EvaThybGNxU2xwN3ZmNytoaW5rdVpUQWFsVWdsUkZHRzMydzk2T1hsdEp3cGVCL3I2NzF1MzlxVldxN3ZOSG5RbzRQVy9hN3orRS9XTVB4S2lJSEdvTmRoU2NHR2xpSWpvOE1UNkF4M09XUDhoT2pUeDNrVDdnOWQyb3VERjZ6L3REMTcvaVhvbTYrOENFQkVSRVJFUkVSRVJFUkVSRVJIUnZtSEFsNGlJaUlpSWlJaUlpSWlJaUlnb1NESGdTMFJFUkVSRVJFUkVSRVJFUkVRVXBCandKU0lpSWlJaUlpSWlJaUlpSWlJS1VnejRFaEVSRVJFUkVSRVJFUkVSRVJFRktRWjhpWWlJaUlpSWlJaUlpSWlJaUlpQ0ZBTytSRVJFUkVSRVJFUkVSRVJFUkVSQmlnRmZJaUlpSWlJaUlpSWlJaUlpSXFJZ3hZQXZFUkVSRVJFUkVSRVJFUkVSRVZHUVlzQ1hpSWlJaUlpSWlJaUlpSWlJaUNoSU1lQkxSRVJFUkVSRVJFUkVSRVJFUkJTa0dQQWxJaUlpSWlJaUlpSWlJaUlpSWdwU0RQZ1NFUkVSRVJFUkVSRVJFUkVSRVFVcEJueUppSWlJaUlpSWlJaUlpSWlJaUlJVUE3NUVSRVJFUkVSRVJFUkVSRVJFUkVHS0FWOGlJaUlpSWlJaUlpSWlJaUlpb2lERmdDOFJFUkVSRVJFUkVSRVJFUkVSVVpCaXdKZUlpSWlJaUlpSWlJaUlpSWlJS0VneDRFdEVSRVJFUkVSRVJFUkVSRVJFUkVSRVJFUkVSRVJFUkVSRVJFUkVSRVJFUkVSRVJFUkVSRVJFUkVSRTFDT2h2d3RBUkxTL3hvd1pmN1Zka2o4aEU2U1M5V3RYamdIZzZPOHlFUkVSMGVHTjlSTWlJdXF0MFdNbS9pS0pHQzZYU2JQV3JsMjVwTC9MUTBSRUI4ZllzZVB2czR2eXV3VkJxbDIvZG1VYUFIdC9sNG1JZ2cvbjhDV2lvT2NRNWM4S2dFR1NoRkdqUng5elQzK1hoNGlJaUlqMUV5SWk2bzNSbzQrYUlrbVlEQUd4ZHVDNS9pNFBFUkVkUEhhSC9IOEFRaVJKU0JvOSt1Z1grcnM4UkJTY0dQQWxvdUFuMjNzdGsrUmliSDhXaFlpSWlBZ0E2eWRFUk5RcmtsdzJ3dlZha0lUSS9pd0xFUkVkWklMa3pzUXF5Y1M0L2l3S0VRVXZCbnlKaUlpSWlJaUlpSWlJaUlpSWlJSVVBNzVFUkVSRVJFUkVSRVJFUkVSRVJFR0tBVjhpSWlJaUlpSWlJaUlpSWlJaW9pREZnQzhSRVJFUkVSRVJFUkVSRVJFUlVaQml3SmVJaUlpSWlJaUlpSWlJaUlpSUtFZ3g0RXRFUkVSRVJFUkVSRVJFUkVSRUZLUVk4Q1VpSWlJaUlpSWlJaUlpSWlJaUNsSU0rQklSRVJFUkVSRVJFUkVSRVJFUkJTa0dmSW1JaUlpSWlJaUlpSWlJaUlpSWdoUUR2a1JFUkVSRVJFUkVSRVJFUkVSRVFZb0JYeUlpSWlJaUlpSWlJaUlpSWlLaUlNV0FMeEVSRVJFUkVSRVJFUkVSRVJGUmtHTEFsNGlJaUlpSWlJaUlpSWlJaUlnb1NESGdTMFJFUkVSRVJFUkVSRVJFUkVRVXBCandKU0lpSWlJaUlpSWlJaUlpSWlJS1VnejRFaEVSRVJFUkVSRVJFUkVSRVJFRktRWjhpWWlJaUlpSWlJaUlpSWlJaUlpQ0ZBTytSRVJFUkVSRVJFUkVSRVJFUkVSQmlnRmZJaUlpSWlJaUlpSWlJaUlpSXFJZ3hZQXZFUkVSRVJFUkVSRVJFUkVSRVZHUVlzQ1hpSWlJaUlpSWlJaUlpSWlJaUNoSU1lQkxSRVJFUkVSRVJFUkVSRVJFUkJTa0dQQWxJaUlpSWlJaUlpSWlJaUlpSWdwU0RQZ1NFUkVSRVJFUkVSRVJFUkVSRVFVcEJueUppSWlJaUlpSWlJaUlpSWlJaUlJVUE3NUVSRVJFUkVSRVJFUkVSRVJFUkVHS0FWOGlJaUlpSWlJaUlpSWlJaUlpb2lERmdDOFJFUkVSRVJFUkVSRVJFUkVSVVpCaXdKZUlpSWlJaUlpSWlJaUlpSWlJS0VneDRFdEVSRVJFUkVSRVJFUkVSRVJFRktRWThDVWlJaUlpSWlJaUlpSWlJaUlpQ2xJTStCSVJFUkVSRVJFUkVSRVJFUkVSQlNrR2ZJbUlpSWlJaUlpSWlJaUlpSWlJZ3BUUTN3VTRIT1hsVDFnQUlLKy95MEY5VGRBRHlPenZVaHltd3IzZlNyLzNUekhvQU5xd1lkM0tHL3U3RUVRVS9QTHlKdVJCaGdYOVhRNDZIQWlUZkJZMEg5anpTVVlBMncvc09lZ3d4L29ZOVl2RHB3M0Y5NzV4V0QzWDh2cEMrK1h3dVU0TUpHeEg5ZUhUdG5tZ254ME9taDJBMU43ZmhhQSt4L3YySVVyUjN3VTRUT1g1YVFBaW9qN0QzOWZBSS9WM0FZaG9vRkRJd2lGS3ZFOVFmL0J0eE9salFqaUFwQU43RGpxOHNUNUcvZVl3YlVNNW5ENHpyeSswM3c3VDZ3UU5ZQWY0MmVHZ0djTXhod01SNzl1SEtxWjBKaUlpSWlJaUlpSWlJaUlpSWlJS1VoemgyKytFK3lIRHN2NHVCZlVGS1E4aW5uRy9sZUdtZml6TTRVVkNFZ1JvQUVBUzVYOElNckdtdjR0RWZVREVjWUEwcjcrTFFVUURuRXc0dnIrTFFBT1Q1SkNPRitTSUFnQlJRb1ZNZ0xudlQ0SThTTGhzejd1TmtBbE1xMFY5aS9VeE91UU0zRFlVU1lSZWtFbFp6amRvaHlBTTdEVDl2TDdRQVROd3J4TURDOXRSdlVnWURVaWh6cGZ5ZndWQmJPcnZJdTJ6VHQrcnNLRWZTME45aGZmdG9NQ0FiMytUWWRtR05YOHU2KzlpMFA3TEczczA5cVl6a0g3ZnNHWWw1d2NrMmc5NVk0OEdSTEFpUVVRSGtQVDdoalVybHZWM0tXakFXbmFnVDVBMzl1ampJRWw3QXI1U00vK2VxYSt4UGthSEhMYWhEQmk4dnRBQncrdEVVR0E3NnNDVmx6OWgrdDRVNjhJRy9oNEhCdDYzZ3dOVE9oTVJFUkVSRVJFUkVSRVJFUkVSQlNrR2ZJbUlpSWlJaUlpSWlJaUlpSWlJZ2hRRHZrUkVSRVJFUkVSRVJFUkVSRVJFUVlvQlh5SWlJaUlpSWlJaUlpSWlJaUtpSU1XQUx4RVJFUkVSRVJFUkVSRVJFUkZSa0dMQWw0aUlpSWlJaUlpSWlJaUlpSWdvU0RIZ1MwUkVSRVJFUkVSRVJFUkVSRVFVcEJqd0pTSWlJaUlpSWlJaUlpSWlJaUlLVWd6NEVoRVJFUkVSRVJFUkVSRVJFUkVGS1FaOGlZaUlpSWlJaUlpSWlJaUlpSWlDRkFPK1JFUkVSRVJFUkVSRVJFUkVSRVJCaWdGZklpSWlJaUlpSWlJaUlpSWlJcUlneFlBdkVSRVJFUkVSRVJFUkVSRVJFVkdRWXNDWGlJaUlpSWlJaUlpSWlJaUlpQ2hJTWVCTFJFUkVSRVJFUkVSRVJFUkVSQlNrR1BEdEI0SWcvQUlBRWxBdE9JU0MvaTRQOVEzQklSUkFRaU1BU0pMd2UzK1hoeWpZQ1E2aFFBS3FBVUNTWkV2N3V6eEVORER3MmtJRENmK2U2VURqM3hnZEN0aUdNakN4RFlYNkVxOFR3WWZYZ0lHTHY4ZUJpYzhGUk4wWU9mTFk5S3lzVTFUOVhRN3FXNk5ISHhNemV2VEVzUUNFL2k0TDBVQ1FsWFdLS2k5dmZGcC9sNE9JQmhaZVcyZ2c0ZDh6SFdqOEc2TkRBZHRRQmlhMm9WQmY0blVpK1BBYU1IRHg5emd3OGJtQWlJaUlpSWlJaUlpSWlJaUlpSWlJaUlpSWlJaUlpSWlJaUlpSWlJaUlpSWlJaUlpSWlJaUlpSWlJaUlpSWlJaUlpSWlJaUlpSWlJaUlpSWlJaUlpSWlJaUlpSWlJaUlpSWlJaUlpSWlJaUlpSWlJaUlpSWlJaUlpSWlJaUlpSWlJaUlpSWlJaUlpSWlJaUlpSWlJaUlpSWlJaUlpSWlJaUlpSWlJaUlpSWlJaUlpSWlJaUlpSWlJaUlpSWlJaUlpSWlJaUlpSUtYdkw4TFFFUkVSRVJFUkljT3RWcWRicmZiVFFBY3Zxc0FoQVBRQXJBQ0VBOTIyYWhMU25UK3ZvS1ZBRUFEd043ZkJhR2dvVmNxbFpsNnZYNjB4V0twd01ENUxSQVJCU3NaZ05BOXIvdmxtaHdhR25teVNxWE9sY2xDb3UxMmEwVi9sSUg2RnA5UkRqa0tPSC9yKy92dnJZRHp1MVBDK2YzUmZoRDZ1d0FEVEZqU29JeEhyRmJ6MXJhV3BpODdPanAyZGJleFJoTTZmbEJxMmdKTGgyWEhycDFiTHVyanNvVEErU05SYVRRYWpTaUtha21oME1wRnVVNnBGQXlBUEZRZUVoSmhNYmV2TmhxTkcvdjQzQU5Ocjc1WGc4RndkRXJhNEErdEZuUHB0cTJiajRIemQ2YnJ4Zm5hdTFuSDc1VU9CaTJnQysxNU0xL0dhbjlMMVdwMXVrS2hUbTF2YjE3bVdwYVltUFlZQUZSVzdud2FRQjBBR0F5R0NRNkhZNmZKWktyMGM1aXdrYVBHbDF1dGxwMGxaVnN2c2hxTm16eFhob2RIblIyZm1QSUFBQlFYcmgvZSs3SVRFUkgxWGtKaXlxT3hjVWszdGJXMC9GUlNVbmptZ1Q1ZmJIemliVEV4U1hNQm9HRFQ2dVI5T0lRS2dBYlFhbFFxaDFZS0NkRlkyOXQzQTJqMjNHaklzREhiUTBLVWlmWDExYTlYN2k2ZDYxcWVrSmp5YUZ6OG9Ec0JTQnZXcllnRlVMOGZINGNDa0ppYytrUlVWTUtWN2UwdHkwcDNGRTN2dEQ0bC9ibUkwTWpUSFhaSGMzSHhodnhlSHQ0UUZSVXpRNmNMbTZoUXlLTkxTcmFjMWRNT1VWRXhsNmxVdWlFV2k2bWdvYUYya2MvcXlLaW8yTk5WR3Uydzl0YVdaYTJ0VGQvM2REeWxVamw0NlBCeFJRQ3dZZDBLQVhBK0orY09HYkhDWWpGdjIxVmFmSW5KWkZyZHk4OUZmVVNuMDQwY2xKTDcvdTd5cmRlMXQ3Y3ZCNENVbE95RmdleGJWclp0RmdKc0FOVHJ3NC9MekI2NkZBQTJybDhaQzZDeE4rV01qazY0TWprbDQxVUEyRmxTUEtPNXVlSHozdXhQUkFlZVdxMU9HengwVENuZ3Z0NExFUkd4QWJXRk5qWFZ2dGZkZXAwdWJFcE1YTUsxZWwzb3hKMmxoZWU2cmxmN2FuK3ZTWWM2cFZJL0xDTXIreU5KbE94YmlqZmtBWkNyVktyMFFQZTNXQ3pidTF1Zm1wYjdma1JrOUFVQWhPcnE4Z2VxSzh2bTlYRElpT2pvaFBQcTY2dGU2YkhzT3QySTVMamtCeHdRN0x0S2l2K3ZxKzMwK3ZCSldUbkRmZ01nTkRjM2ZMNnpwSGhHVDhjZUtQelZyVHlOR0hsa2d5QVRWS1c3dGx6UTF0VDBqYjlqYUxYYXNZbkpXUXUyYi8zM1RIVHg5NStYUDFFQ2dNTE5xNGRZcmRiaS9TdzJuMUY2Y0toOXIxMlZaOVRvQ1RaQkVCUmJpOWZubTB5bTlZRjh0dFNNd1lzandxUE83ekNiTnhjWHJSc1J5RDdVTlVWL0YrQmdHNVNhOWNhKzdHZnVNRzZ1cjZsYUFBQ1JrWEgvTVlSSG5MeXJwUGc4ZUR6QVJFZkhuUnNUazNBdEFCUzJiL2kxcDJPR2hDakN0VnJEa1RLWlhPOWNvb3ZQeTgrckNyUk1yaCtUU3FYS3pCMDhlajBFUVNFNC93c0o5QmhOalhXTGpjYXRGd2E2L2FISWRTSGFWNjUveDc3NlhrVlJwZzRKVVNhSm90Z0JBRXFsTXRkMUFReXdQQkVBbWcvMzc1WDZUMnhzNHJXSnllbFA5blkvZnhVT0FGRloyU1Ava2lzVVVidDNsOXpZVUZmOUlnREV4aWZkQVFEMTlaVUxyVlpyblVxbHlrM0xHUHF0SkVyV3pac0s4bnlEeDNwOWVMNU1MamVvTmRyaFZxT3h6UGNrTW9VaVVxM1dEdXVxYkZrNUkvL1U2dzBUZlpjWGJsNDlKSkRmWng5VllJbW9GNUlHWmJ3WUZSVjdXWFZsMlgyMXRaVlA5VWNaaGc0ZnUxT3BWS1VDWFY3akRncFhYY2RxdGV3cTNMd21yYWZ0dFZwdFlucm1zRlVoSWNyazh0MDdybE9ydE5reE1RazNtazN0NjdZVWJ6d1dnUEZBbC9sd0lRanlFRUdRcVFTWm9IUXU2Ymsrdjd0aTU4MzFOUlhQQU4zWFkvMzl6Y21Ga0xDUUVHV1M3M0tWU3BXWmxqSGtVMEVRUWdSQkZpSVRFQUpCRmlJSWd0SzVURkRLWkhJTm5EMnd2VlJVN3JxenJucjM0eDdIeWxLcDFKa0FZTEdhdDNodXE5T0hId01BSFIybVFnekFocFJEa1V5UWErVnllWmhNSnR2enpBZ0ZuS01ZQUFDQ0tJZ2hTblY2aU5MWkNHbzFHa3M5ZHUrQWM1U3NVcWxVWnZnZVc2RlFhSklHWmIwa2s4azBBQkFlWGovZFpHcnpXOTl4MVlQQ3dtUC9MelFzL0xTV2xzYXYvQVI4N1VtRE1sNlV5ZVJkNmxIWkFBQWdBRWxFUVZSNmpVWTNwb3VBcjF5akNSMEhBR1p6NjFwLzV3b1BqemdkZ0V5cFZHZVpUS1p1RzVYcHdFb2FsUG1hV3FNWm5wazk4dGVxaXAxMzF0WldQaFVaSFh0WklQdVdsVzJialQzUDFWMWQ2OXFOTGI5djM3TDVPRW1TRklJZ3VETFErUjBKcGxhcjA5TXpoL3J0UkNCQVVMbGVKNmRrdlphUWxQcUl2KzFLZHhTZTB0SFJVYXJYaDAxV3E3VTVnWHdPWHgwZDVpM3Q3YzIvN2N1KzFIdDlYUmZUNjhNbXg4Y24zNm5SNmNjSmdrelowV0Vzckt1cGZyYW5nQ0lkRVBMVTlHemYrNGhmSHQrUFRLVlNkYnFmcWRYSzVQRHdxTE1CSURvbWFZN050ck5USjNLTHhWSURvQTNvbTJ0U01GTW9SSTFhclIwbVNaSURBRFFhVFVMdWtQeHRnZTd2K2kwT0daYnZ0ODRnbHlzaXNHZVFXV3hzMHEwUkVkSG4rZHR1WjBuUmlXYXp1VzdvOExIcmxVcFZxazIwTjdRMDFuM1MxZmV6WWQwS3dXbzAxb1NHUjArVEpFbmM1UnhjNCsrNUppSWxOZk10VnhuQ3c2T21qeG85b1ZQV0VKdk51anVRWjZ1QlJpYVhoM244ZmZ0anlNb1orWnRNSnRjbkphWGZVMUZSZWd1QVdJMUdvL1Mzc1ZLcGpaUEw1VjZEbDh4bTgyNkF6eWdIMDhIOFhyc1JJZ2lDQWdBY0RrZHJJT1hXYUF4SFJZUkhuUXNBYW8xbWVHL2lQQTMxMWErV2wrMjRPdER0RHhlSFhjQTNLaXJ1UC91eVgxdHI4NC8xTlZVTG9xSmlMM1VGamExSktROVZWWlRkN2RvbU1qcitDZ0N3MmF5VnNObHNTcVZ5c0w5aldhM1dDdXlwWkhURll1bllDa2grL3NBRnVVcWx6dkxlMXJMRElUcU1JU0hLK0VBL2p5UkpEa2tVVFZxZFlReWNxYjBIWEFXbU53N1c5OW9iL0Y1cGdHaW9yZG45VkdKeStwUEp5UmtMek1iV3Ywd20wenJmalpJSFpUMHJseXZDSzZwTGJ2STNVbGhuY0Fack84eW16UUJhRGtSQkpVbTBBSUlnQ001R2Uwa1NMWUlnVS9XMEh4RWRHRkZSY1RObE1wazJNanB1Wm44RmZJT1VMREU1YzNGSWlETFphR3o3cTZHMittVUFtdkN3eUJrYXJUNC9KU1g3aGJLeWJaZjNkeUdEbmUrRHFDRTAvQ1RYTXVmOUJCQUVtUktBSUVtU0ZaQWsxejFGZE5qN3JMN29ZckVvakFxNUlrcVNKSnNFeWVZUUpaTWtPV3lTSk5tMFd2MDRBR2h2YjEzdWNOaWJKRkcwU2hDdEVHRVZKZEVxMml4ZTkxMURXUFNaQUNDS29ybWh0dnFEVWFPUDZuQ3RjMzBHdFZvN3hITzVjM3VwWTlQR3Y4UDcrck9SdDRpSTJQTzdhaUFmbXB2M3IrZjdYYVhiTG1scXFuMVBxZGZuRE0wWnRjbmZQcDdTTWdaLzBkVzZyZ0l0R1puRHZnME5Dei9OZDduQkVEN0Y5M2V5NXhpRzNDRWovbksrMzVBQTJIeDNGZmFNQ29MVjJsRVNHaHA1cE84R2RudEhuY2xrOGhzc3ByNjF0WGpIOU1HRHM3OVRhM1dqbzZMalo5WFdWcjdzV3JlbGFOTlJablByMzU3YksvWDY0WUg4cmZtU3l5WFBCa3EvbzRKRlVWU3BWSnJjbm82bFVDaWlGQXBGVkZmSEFJQ29tTmhaZ1k0czlOVllYL3NPQTc3QktTb3E5cEpCcWRudndDUGJvVlpyR0p1YWJsaWtWSVlNcXFtcGVMUWZpM2RZMjFxOC9naVR5ZVRaWVFrYVRXaVc2MzdoSVhMSXNMSGRCaWJESTZML0x6d2l1dFBJei9KZFd5OXZhS2hiR0VoNUFya21FUkRJTlZrbWsybTcyazRVUlNVQWMxTlQ3UWR4Y1lQdUdwU2M4WEpMWTUzNyttcXhkR3gzbnNmWkR1NVpyeEFFUVo2WFA3RWQyRHR3WnMrcWtNenM0UjhyVldyUGpnRXlRZWhjamVraE9EYVF4Q3FWeWtqWEc5Zm5Wc25WQ1JhUE5tNnIxVm9DWnpyZHRycmF5aGZpNGdmZEdSMGJmMTFqWS9VekthbTUzMnEwdWxIK0RwNlZNMnlaN3pKWHZaSFBLQWRVdjMydi9vek1HOTh1azhuZEdVNkhEQnZiYmFmTlBjY0tUOHZJZmdlQXpHRzNOOW9kdHJydTl2RmxzOXY4WnBvODNCMTJBZC85MWRCUSswRlVkTUoxV3AzK2lMaTRRWGNhMjlyK2FHMXQrdDVnTUJ6dHVsQ0ZoQ2dUdXhzeFZycWo2UCtpWXhKbUcwTERUd0lBdFZvN0xDOS9vdVI4NE4wM0ZlVWwxeWdVaWhoSmtqcnNkcnRaa2lTektJcm1sTFRzdDVWS1ZRb0FiQ2xhbDJvMm00MXc5bjdxNlA2SXdhZWx0ZW1IMXFhNmp4UUtaVUpDVXRvamdMTkM1L3NlQUVJallzNExDNDA0MmJWdlgzMnZTWU15bm5MMVBsV3AxSmw1K1JPbExVV2Jqbkp0czJIZENtSElzREhiVlNwMVprVjU2ZHk2dXNybm5Hdjhqd2JoOTByOXJhZGUxTEd4aWJmNkd3M3NtZHJEUlJBRVJjN2cwVjZOYzc3YkpDVmxMRWhLeWxnQUFFVUZhN0pkcVlJTW9XRW5BSUJhb3gzUlJlTmh0eXJLdDEwb2t5bXpzM09ITHhWRjBWUmN1SGFNN3pZYjEvK2w5aXozeHZWL3FmYzNnd0FSN2J2NjJxcm5JNlBqWnRmVjFmU1kyb3YyaW81T3VGS3ZEejBXQUtvcVN1NEVJQUV3VlZXWFA1Q1NrdlY2WkhUc3pJYUcydmVNeHBaZityZWtBNVBENFdqWjA2Q2dHWmwzVkwxTUp0TVdGYXdaWmJWYXQrVGxUN1FEa0RsRXNWUEF0MlI3NGFrZEhjWlN0VnFYbnBFMTlEc0F5TXdhOW9QcmVjR2Z2UHlKVWxYRnJydGFXMXQrajRxT3VhaWxwZkZyZjl1NTZySTJXMGU1dys1bzlsMnYwUnJHSldzTjQzYVhsOHdCZ0tqSTZJc0FvTEd4ZGhHQTVpNDZQOGw4bDh0a2JBL3RTMHFsY2toRVJPdzBqVmFmNzN5dlRvMkxTNzdUYXJYMjFMUCtnRWhJU0gwb0xpSDVIdGY3c0xESWFYbjVFNlhXNW9ZdjluU2Frd21Db0pBazBXUGVMVUVCUUFLa2dEdWg2blJoazEyTnRDcVZKanNqYTBpbkVaMXRyYzAvN3RoZWNITG52YW52R2F1TGl6Y2NuNTQ1K04ycWlwMDN3V01rbFc4Z3BxaGdUWFpYRmVmQ3phdUgrRnNlR2g1enFtOTlPeTkvb3RlSWtKTHRoYWY2amhiZlUvL1hSa1hGL0Y5VVRPSjFqVTMxaTEyWkUwSkRJMDVMR3BReHY2bXBibkZUUTgzN0ZvdGxHK3YwQkNBdWFWREdTd0FFdTkxV3Y3dHN4NVdTSk1sUzBuTGVsTXZsWWZHSnFmZTF0amErWnphYnkvdTdvQU9Sd1dDWUlBaUN3V05SRkR3NmN1Y01IdjNQd1N4UFgxK1Rnc21JVWVPYjVYSjVHT0FPbWtwbFpkdXZjSzB2S2xnejJHS3g3TWpMbjJnRGdNTE5HNGRicmUxYmxFcDk3dERob3piN082YXI3V1pRU3VZckFGQmV0bU1lZ0pvOXF6V0RVaktmMmJQOGRnQ3R2di9HVlJWbDk0V0ZSVTFUcTdWRFkySVNMOWg3M0xWSEFVQmUvc1E2QUxCWXpGc0FRYjYzWGlFb0FNbU92WU5kbE9tWlF6NDJHSnp0UjNWMUZjOVVsTys4MmZOY2cxS3ozbkFOQnF1dHEzcWhsLzk4UVNjaUl2b2lyVDU4WWt4TTNEVys2NXhUSWV5TmkzdG10cXVxTEhzc09pYmhhcmxjRVI0UkdYL2p2cHhib3pFY3hXZVVBNk0vdjljOStxS3poRG9yYThSbktwVW1Hd0JhV3BxVzJLeVdUaGtkdTlMUVd2K1I3M1IvNUhUWUJYejdJQVdNZmRmTzRrc0hEODNmS0FneVZVcGE5anViLy8wbkp6WSs1YjVlSEtQSGh3MlZTdDJyOUVMTnpRMWYrajJSSkpwZHI4MW1jOEEvbW1Ca01ac0xHaHJxRmlxVnlzR3VBSysvOXdDZ1V1dUh3eVBnaXdQNHZVcVN0YWE2dXZ4K0FORHI5Y2Z1U1Q4aHRyUzBMZ1VRRFFBYWphaDBiUVBBNU5xWDN5djF0eEdqeG5lcWRIbnlUSittMCtsR0dvM0dJdmdNMWJCYUxkM09lKzNMMVduQ1E0Uk9HOW9wSFhPWCsrdjF3MU9UTWw2cnJpeTl0YTJ0YlNYZy9KMm8xZEtlRkRHUzVLcnNlSTdZSHpJc3YxZ21DRXJQOTcwcE45RUFJY01oMG91OXNuTG5uWldWTysvczczSUVHV1ZjUXZML0FNQnNObTd3bkwrc3NiN20zY1RFdE1jVUNrVlUwcURVaDdjVy84dUE3MzRvS2xpVERRQ3g4WVB1aklxSys0K3h2ZldQc2wxYlp3bUM0QUNBeE9TMCsyUXltZFptczFaYXJkWXRPcDF1RkZ5cHloeldUdk1sZFhRWVMvZDE2Z0NOVGpzc09pYmh1cDYyNjJrMDIrN3lramxLcFg2WUs4RFlVRmYzRnJEMytTa3hNZTB4MTVRTUc5YXRpTUZobWk3dFlOSHBRa2NsSktXNlI1dXBWT3FzaEtUVVIzZVZicnZFdGF5NGNHMGFBS0dqUSs3VjZiTzd0T0xPNzFNWGNBWWh3TmdLd0pTUWtQcVF2N1VsSmNWblI4WEdYNU9Va1BZNFpESjErYTZTYXhzYmE5NENFREo0Nk9qMVNxVTZvNm14OXAzeXNoMmRHcVQ4aVU5TXZpdndzdEZCRUFxZ3ZYUkg4VFRmRlRVMTVZOWFMSmFTbEpTczEzczZTRmZYTjV2RlBMeW5mUjBPWnljQ3E5VmFYVkZlZW9NK05HeEtTa3Iyd3ZDSXFMTmxjcmtCZ0dRMkd6ZkZ4U1hkM1dHemJsT3IxRGx5bVR3c1BuN1F2UGo0UWZPTXhyYS9XbHVhdm10cHJ2L1FYNGVKUU51SURwT2c4U0ZURCt4ck1mSEpNMTNUcVZWWGx2KzN1Ym5oQ3dDb3JTN1BUVWhLZTFnUUJLWEJFSEdlMld4bVZwa0RJRGtsZTZIZGJuZlhHMGFObmxCVlYxZnhyT3Q5NWU2ZHQ5cHN0aHJQZlVKVWlvVEV4UFFudWpybWptMkZaN1MxTlgzYjA3bjkvWGI3NHBvMGdEbmduQTVpRCt1ZTk5WXVPMitGaElRa2hvZkhuQk1WSFg4VkFJZ08wV2kzTzBmcUNYS1oyclhjYnJQWGk2S2ozYzhockx0S3Q4OVdxMVZwVFUzMWk1TUdwVC9uN3p5dHJZM2ZoWWZIWEZDeWZmTllzOW5jTVh6a0VjVnRyYzAvdzNuZGlzM0tIdjZSM2hCMkhBQ1lqTzMvVkpUdjlLcFRoSVZGem5BRmUxdGFHcjZ1cTk3ZDVkOVhzTXJPSGJuU1lYZTRuelZTMDNQZmN3YktlNjJscXJyc2Zwa2trOWZXVnJ3RTRGYmZEWHFhNjVYUEtIM25VUHBlQVdCazN2aVc5dGJtbjl6bFNjdjVvSFRYbGdzVWtCdFMwM1BmdDFrN1NrdDJGQjdyY0RqMCt0Q0lvd0hBYkd6OUVSNnhrNGlJNk9uNjBOREpydmVSVVRHWG9CYzZPb3liR2ZEMTc3QUwrUFlGaThXeXBhYXEvTkdZdUtRYks4cExiZ2dMQ3p2Q1lBaWZBZ0NORFhXTHluWnR2ZFIzbjZpb21KbURVblBlbGlUUjB0TFMrRWRMUzhmS3lFamR5U2xwT1c5WkxPWnRKZHNMVHZYOE9qYXNXNkZCTDBackJ2THc0YitTRTloY2NJZUR2dmhlT3pxTVUzUzYwR05UMG5MZXNsb3RaZHUzL251UzFXcXRpWThmTkE4QTRQby9JQnM2ZkZTQnYzSlVWNWJkNTNyTjc1WDZtNnZuWnlCU1VuTS9WQ2hDNHJadTJUQkI4c2hJWDdoNXpiaEJxVmtCcDhmeVRiMGZHUjAzUXhBRWhlaHd0QlVYYlI0UFdNWFFpSmhUa3BQUzVqdlRaUHFVSXo1MXZrNW5PQ29sYmZBbkJadFc1Mk52ejlKdSthWVpDaVE5RVZFdzg1d1h0bXpuOXNzSHBXYStvbEtwc3plc1crRTVmNDQ4T2k3cGh1aW8yUCtvVk9vc2g4UFIxdGJhOGxOTjlhNjdPem82T25YbUNBMk5QRGs2Sm1HT1ZxYzdRaTVYUklxaTJHNHl0YS9lc1czejFONGUwMmZlMnV3Um80NnNrY3NWRVpJa09UYXVYeG1OdldtN2hHRWp4bFdHaENqalJWRTAvN3ZocjNnQXJiMHN1ejR4T2ZYZWlQQ1k4eFVoeWppTHhieTl1cko4bjRNT29hRVJwMFpFeGx5czF4dkdLMEpVeWFJb21zekd0bjlxYXNvZWJHdHIrMk1mLzkyOHVPb2dIdjlHK2VIaFVjZUZoQ2dUQWFDeHFmNURuMTJzcmMwTm4wZEd4MTJoMVJxTzFPbDBlVWFqY2NPK2ZzYkRuTkppc2V3R0FISFBhRjFKRkR2MkxKTlNVN1BmaW9pS3ZSd0FXbHNhdjNhTjdBV2MwMjlZcmRiQ1FFNVNXVkV5MjFIbTBIc3VpNHNmTkRjcU92NXF3UDBRWGd1Z3NiRys1ZzJ0Vmp2VzMzRnlCbzllRFFDbE80ck9zZGs2LzI1Tkp0Tm03SG51aUkrUG4rdGE3bkIwZUUyaG9EWG94d09BeGRLeEF3T3dJZVZRWTdYYTZrMm10bFhLRUhXYUlpUWt6dUZ3dEZvc3BpSlJrS3dPaDZNRkFGUmF3NUdwS1psdnRiYzIvMVJTVWp3VHptdGZqM3FhWjlwVGVYbnA5UTExbFM5VVZlMWEwTkJROVY1S2FzN0xla1BZY1cxdHpiK1U3OW8yQndCTWJTMUxoQ1RoR1FCd3dQbWJpSTlQdnNzMVAyQjlYZDNiZ1p4THJ3K2I3SHIrYW02cS8yUm42WllyWGV1R0RNdi9XNlhTNUZaVmxmMnZwcXI4bVVETFQvc25JMnZJK3dCUXNyM29BZ0JlamZUTmpjMWZtODJ0Zi9jVThPMXFTaVFBc05rNmRoVnUyVEF5VkI4NkpUa3A0eGtBWXVIbTFjTUFJSGRJL3Q5eXVUeE1FQncyQUlpS2lqMHpQakhsUWRmemlTaUs1dnI2NnRkcXE4dWZzVnF0ZGFOR1Q2Z1JCRUcrdFhoOWZrMVYrUk5oWVpIVFl1T1NidERwUTQ4QkFMMGhkSkxENFRBMk56ZDh2ai8vSmdORlQvWEFqTXloUzBMRElrNEYzQ1ArdGdCQVVsTDYwekZ4aVRjRFFObk9yYk1hRzUyLzc4U1U5T2Rpb3hPdmx5VFJzbkg5WDFHdVZLdFdxMlZYeWZiTmt4SVRNNTdYaDRZZUwwbVNyYkd4Ym5GRmVjbE5jS2FZZE9sVlhVeW4wK1gxOUJrOTZ6bWhodkFUWEsvcjYxdmNvODNhMnBwK1RFRGF3d0NnMDRlT1IyMm5xVjlwLzhtVlNuV2F5ZGl3V3FjekhBVUFvaWlhTEdhenU2RStNVG10MTRGMmhTSWt2SGNkbUp6NjZwb1VyTFlXcngrblZ1dEdwbWNPK1ZTU0pFZFJ3WnJoZ2lDNEczQjhVMlozbCtuUUZYRFRhRUxIZTNaU2MxMGpmTGt5aGZqcmFHTTJ0LzFsTnJmOUJZK1U2NjZSdlM0V3MyVkxTSXd5UGlZbStTR3IzVkttVUlSRVE1STZBQmpUczRaKzZncjJBb0JXcHo4aUwzOWlsKzNxWVdGUlorYmxUM1IzY09tTE9jSVBBVEt0VmorbXJiVjVxV3VCemRwUmFyUFphb29LMXJuKzdzUHo4aWMyQWNEMnJRWEh0YmMzLzk1VjIzTjlUZFVDei9kZGJlZjdON0xuUHFCdXJLOTVnODhvZmVLUStsNEJ4TXBrY2wySDFWSWV1bWRkUkdUTUJUcDk2SVNhV3VlY3l4MldqaEt6MmJ4YnFkT05jTlVUTjZ4YklZZEhwekt6V2JZc05SMVNTMnZUajY0c3JJSDhEZytURG5qN2hRSGZmVlJkdmZ1eGxwYUd0OHhtYysyUVlmbXVTb3BZWGJYekVZMUdNeWhuY040MkFOaTJaZU5SSnBOcFEyemNvTnNCb0ttcDdpTUF0WUFKZHJ1NkNnQWtTYkk2MDVZcTNCV1Z2UHlKWnQ5eitpb3IyMzVGWTMzTkczMy82WUxlUHQrazkvZDd0VmdzdFFxRk5SMEFKRW15N2VrSm85N1B6ME4wVUVtQzVINkEyYkh0MzRsdGJXMS9vZnZNQklyUTBJaXBHVmxEdjVVa3lXR3hXTXBWS2xXQ3pXYXRBQUNWU2hYV20vblRYZnNKZ21BSGdPZ281enphVmt2SGRxdTEzZFZJZmdvQVdLMGRwYjc3Nzk2OTQ2cWN3WG4vaG9Rb0U3T3loaTNhdnIzZ0pBQXFVVlJvUFRiVHc2ZjMrb1oxS3dUUGxNNGIxcTBRV0pHZ3c0Rk1KdE9tWmVSOHJGQ0VSUHVzRXRJeUJuOGNIaDUxdG11QlFpRlRSVVJHWDZnM2hCNWZzS2t3MzNQTzdjVGsxQ2RqWTVPOWVvaks1Zkl3VjBxdGZUbW1CMXRMVThObmtkRnhzd1ZCa0lkRnhwelkwbGozTVFCb3RkcDgxM3ozTGExTlg4RVo4T2pOZVVKeWNrZjlxTlhwSjdpMlZhdTFRMVBUc3orV0pBU2NodFJUV2tidXg1N3oxOGpsOGpCOWFQaFVuU0hzdUcxYk5rd3dtVXhyWE9zQy9IZnpvVTFJVE02WUR6anJrYVU3dHA0TG9ERTBOUElNMXhiRzFzWk9JM2hiMmx0K2lZeU91d0lBOUtHUnB6UGd1Mjl5Qm85Y3J0VWF2T1lWMVllR1Q4M0xuMmkyMjJ3MWRiVVZ6d0ZBYTNQOWwrVmxPK2JvdElZakZVcGxzdDFtcjZtdHEzaldiRFpYQkhJZXM5bGNGWmN3Nks3VzV2cTNYZnZZYmZZRzEzcmZIdGV1UnBPdXBHY08rZFRmY28vZTI3SGhrVEVYdTFjb2xZcTg0ZU02M1FkZDA1YjRPNVlyT05oZE9TZ3dSbVBMMHEzRi95NU5IcFR4UW5STXduVW1VOXZxSGRzS1RnQ2czdFJZOXhNQXBHWU1mbGttayt1VUttMDJuSjBLd2dIM1hIWjlyZDVxdGRhTG9tUUVBRkVVMjYxV2EvR28wUlBzbm5QZ3BhZmxmSXkwdmNtcUJFR1E1dzRac1Fwd2QwN3BNa2lUbkpMNW91dTFVcVZLd2Q2T1BRWlh1amV6c1gwZFBOSUswNEVURVJGOVlXaG81T2tBa0RONDVOS3FpdEtiTTdOSHJuQ3Q5MDNwN0Jza3lNdWZhQ3ZjdkhwSWQ4RUNBQ2d1WEp2dXNEcm5ZQk5GMGVKN2JYTTRCQnNBdExlM3JKTEw1YUY3bDl0YkRJYXdTUVpEMkNTWklOUHUrVHNVVTlNSEwvYmNYeFJGczB3bTB3aUNUTjNSWVZ6WHEzK0V3MEJYOWNDMjF1WWZYUUZmdlQ3c0NJdWxkZ3NBNkExaFUxemI2QXhoRTEwQlg1M0dNQllBMnR0Yi80VEhiMVFtazJuVE00ZjlzaWZUR1FBZ0ppYmhXb2ZOV2x0ZHZkdVY1YXpYZGJIczNMejFQWDAyejRaanRWb3pGQUJFMFdFRVRPNU9MeWFUcWNUMVdxWDBtdk9UK29oS3BVb1hCQ0hFWWpXN3J4R2JOdjZkSGh1ZmVFWGw3dExiQWpsR2RHelN6ZlcxRmZNOWw2V21aeTlLVGU5OWVmcnFtaFNzTEJiTE5zK08vVmFydFZpdFZ1L0R2NlJUUkVUMCtRQ3dxM1RMQmFucHVZc0I0UC9adSs5NFIrcHlmK0RQekNRems5N2I2ZjFzWlF1aTRvb0NYcTVTdk9KRkJaVUxpSUxZTG1KSDRDcUs3YWQ0cndwMkVTeUlCVlJzZ0NpSUxFMVlkbUg3bmw3VGV6S1p0UG45a1V3Mko1dHo5cHd0N0o3ZHovdjEydGNtMHpMSjVFeG12cy8zK3p4VFUyTWZMUlhrR1NJaWh1SDBIVjE5UHlJaW1wb1l1YVpVS2lSc051Y2xzVmo0TjBSVXJFK3hURVMwZGN2bVdnMzJ4aEdNNGZEc0haeFc0NHhIZzc4YVhMbGhTMTdPalkyUDc3dVdpQ2djbUx6Rk1qZVRZMW1wamtSZ0tnVjhhNTB2MVFYcXA1OElSRkhzWkJpR3p4V2tZVE5WTGdYOWdlbGIyOXQ3djZuWDZ6ZGtzOW5uaVF5MU5tcUdLUldiYmFlOW8vZTc2cWhzb3NyZlJDNlhHNnMrVldSWjJrdTBmNUJFSVo4YkxWY0hZelFiT0lGN2xNTnp2QjFYbmM3VVMwUlVxSmJnSXlLS1JnTS9VUlFxR3NUS1BYSkJ6azhTRVdrVVJTQ3F0RmxRcFExVzUvUzBYaE1PVEgrYktPTWZIdDM1SmcxeEJ2VnZGMjJ3UjhiSkdQQzF0YlIwZlhLcEs4M01qTjFJYzFKYWtDeEowaFFSYVVLQjJhOTV2SzAzcHBMeEIvUDUvRzY5WHY4eU5WKzhvaWhoZzhGd0NzdXlSaUtpY0hDbWFWb0tRUkI2V2JaY3UyaVE1ZHhlbG1YTjZtaVZRcUdTdzV6bmhhNThYaDRqSWlvVkNyVlVxL1BWbitnZldQdG5MVi81NFc2MkRNTXM3d3VWWmdSQmNCSVJsVXZsUTZsbmUwU1BxMDZuYTVNa0tiZDF5MmFtczJmRnIyMVd4MXVTeWRoZndrSC9OOVY2VkF1bG04QnhoV01obDAzWExzYnFHM1VXSTUxT1BFSkVXVm1XaDNlOCtLODJJaUpCRVByVStmUDExaElFb1U5dEpGTFhJeUl5R3EydjFSdU1MeWNpRW5UNjFVU2tJeUpKTHhvMkVCRmxwZXdCTi9xNVhHNTBlbWJzRSsxdHZkODJtcTNuT04ydDE1bE01dGRZTFBZM0VSR3hMR2RZdjNGVEtwK1h4NGYydm9ENmIzRFMwMmkwcm13Mjllell5TjYzYWpTY1ZaMXV0M3V1VkFPbTBYRHdybGpNL3dPRHlYYU8xOXYrR2EyVzk3VzFlMjVVNitsWUxQYUwxS0JscVZSS0JtWW5QNWRLcFI1bldjYmtjTGd1UHBSdE5vcEdRNyt3T3ozdklTS3lHSzNucVFGZms4VnhycnBNTEJ6NHlWSmZ4K1ZxZVovYXdDam5wRjNUVTZNZks1Y1ZxYVcxODViNmhzZWx5TXY1MFZnMDhJdE1KdjFVcVZTV25HN1BleHdPejVVTXcyaGQ3dmJyeHNmMnZITXBuMXVqbnA3MmIzT2N4a1pVYVZDUnBPUXpSRVI2WTZVT0VoRXAxUjdSYzBqcHhEYjFzVUZuZXZtaHZEYzR1RUJnK3RaQ29SaUlSZ00vSnFMeTd0MWJOeDVzbldhTmp4MGQvVCswTzkxWG1FMlcxKy9idS8xTW9zVjFRSmdjMzNlNUxPZHJKVC82QmxZL3N0QjBWVXRIOTQwc3krb1c4eHB3ekdpOUxSMmY4dTdQR2tSRVJLSk90MGJ0MWQrbzJiV1gyc210ZjNEZFg0dUZmSEIwWlBpeWZENjlnNGhZdDd2bEk3N1d6bHNZaGhYU3FjU2prVkQ4M29WMlNGSEt1V3F0WG1JWVZxc281WG52UXhSRmtSZmFWaWFUZkVJVWRTdUlpSFE2NDh1b1V1TXhZclU2WGtmVkJ0bGtNbytBM1Vza0Zndi94bXh6dnRsbWRieEZyemU5d21pMlhhRE9pNFQ5MzF0bzNmb0d4Y1ZnR0U1UFJLU1U5NWN1WXBoS2ZUaUdLZVdKS2htNVJvWjJYdERUdCtwUFJFVFZ6bDZOby92WStiTDA3TjM5NGhsMURadFFOZDkxWURJWmViQ1ZLakVnbmQ3MGNvb0VmMHBFVHAzZWNJcWlLRVdHWVRRR1E2M3NEcWZUVlViY3BoS3hCeHEzbjhra254d2IyZnRmRHFmN0hVNlg5NE5FUkZhNyt4STE0SHMwcnNVYWNhekdUa1JVS3BVYXo1VXA5UUhEc1VhQ0kwNm5NNTVDUkNSTDJmckFhY3puNi9waWZZZWhoU2lLVW1vTStCNU5pemtublFnWWhtRlhyTnF3SXhRS2ZFZWROanE4L2ZXU0pFMm8xNllqUXp2UHkrVXlvNkpvNk83cFcvWG54bTJvUWQ1NmJXMWR0elo3dmJhT251K3FqMk94OEIrcElYTUUwZjQyM1ZLcEdLOGJ2VWhFKzROQlBsL0hMVVJFdk1BWjEyL2NsRXdrb3I4ZkhkNTE0ZERlSFdmM0RheitPeEhSMVBUSVI5V1JqRGFiOHgyZDNZTS9yMmFEcW5YK2QzcDhINjZPNUQ0aDhIeWxZNHVjazJwL2E1R1EvdzVaeW0ydkJBV0pCS0ZZTzgrVlNxWHNnVnRabUtLVTgrcHhVWS9IdnIwdm5xZDJqRmdvWUlkN2xFTnp2QjFYblVHL21vZ29tODNVN2w4bnhvWXVKeUxkNnJXbmpSQVJXV3oyQzJtQ1BzSXdXaXNSVWJsVVNlWHVhKzI0eWVOcHY5NWtzdno3Nk5ET2MxT3gyQi9VVGlORTg4ZEI2aDJzMHc2Y2hBRmZVUlF0YWw3M3BaaVpHZnNzelEzNGlpdFhuN290RXZKL1B4aWMvbDQ0UFBzVHFvN2tGRVhUS2VwQzVYSlpKMG5TdGgzYm4rMGdJaHNSeGFyNzBXVXdtYzZvUE5hdldybjZaVVAxWCtwZE81NWJQekM0N2xHTlJ1c1lIOTM1cGtRaThkZlc5cDdiWFM3Zis1T0orQVBUVXlQWFVkMkl1L2x5cXBmcjBwMGVhbDJ3NWNaa2NWeEFSSlF2NUlZYjU0bWkySlBMNVVZT1hHdi9Jb2R6WEluSVpEQVkxeEVSQ1lMWU03aHk0K1MrUFZzM21DejIvN1paSFc4aElzVS9NL1kvR28zZ3JudE5qdmIvTFpZSXh4V09zVlFxOWNUczlOaW4zZDcyVDlYM29qOFlTY3BzblJ3ZnYzYWhaWmJhVzh2bGJhblY3MlFZaGplYmJXY2xrN0cvbU15V3M0aUkwcW40NDgzV2l3VDkzM1BZUEZmb0RjYVhhVmpHdEpqWGF0dzM5Q3lEazhuNDZKNUwxVlI5S29lcjB0TzZWQ3JHdytIcGJ6SU1VMDRsSXI5enVWcXU0empPYkxIWXpwdWFyQ3pyY3JkOGNQKzJkcjR0bVV3K3FEN1BaQklQSDhvMkc2WFRpVWNMaGZ5c1Zzdjd6QmJiRzZpUzBVTXhteXVqVDRxRlFpQ1pqRDIwMU5leDJWMjFta0VUNDN2ZW9ZNTYzYnNuZnVHNkRhK2FaaGhHdTlUUGMvZXVMUnRvLzNXalBSWlI3bkk0UEZjU0VlbjArblhxY292OTNPclpiTTVMekZibmhVUkU4Vmo0Vi9VOWxkVWE2TVZpSVVKTlNvUFUxeTdVQ254anZYUllwTDI3aDk0c2l1VmFEZnVXdHU1dm1jMzJDeUpoLzNmRG9aa3Y4anpmM2RIVjk4T09ycjZtbVhqMjdkbTZZVEdqcTZQUjBKMTJwL3NLZzlIeWFwK3YvYk96czVNM0xXYi8yanY3NzFySzlDckdhZmZPemNhUnp4ZlZZR0Z2LytxSFRTYnI2L0p5Ym16bmp1Y0dpQWlkQzE4YU9vNnJCQ2tNQnRNckIxZXVmeWFSaVA1K3FSdlJLb282ZXFXVzNVU3ZOdzBTRWF2VEd6ZXVYTDMydWNEczVCZU5KdXRaMVhTSVpiOS84blArbVltYjFYVjBPbDI3UnFQcDBHZzFiaUlpbmFoZjE5SFI5LzBYdGo1bEpDSXltMjNuOXZTdCtsTmVsa2ZxejZWTldPZVpUcFBqUXgvU2FnU1BUcTlmcDlYeWJRNlg5NUpJeUgrN3hXWi9DeEZSVHNxK09FOFdDRGc2OHVNanV5OHVkL1o5bnhTbEVBMEg3bkE2ZmUvak9JMjFYRllPMnJtNlZDckdHSWFwblVmNitsWS9aRFJiejVHeW1XMTdkbTlkVDVYNzdCd1JrZG5zc0JFUmxlcHJPeXBxUjRMOW5abHp1VXp0WGw3ZHJzM21mSWZaYWp1dlVDaEdacVpHUDBZTjV5ZjFtcjVVa3B0MmlvRG0xNEd5TE8vSjUrVnhuaGM2OWZwS0IxeUwzWFUyRVRGU052T00zbUI4bFNqcUJvbklZVEFZV3RYRytIZzJPU2ZncXloS2NYUjQ5N3VJS0RvMW1idkZmcEVBQUNBQVNVUkJWTnBpdDd2ZnczS3NLQWhDYlVUaG9WeUxMVFg5S3NOV3QxRmZlNmpCb1daMmdZVXhETVBMT1dsWHBwQTdvRE1pVVNVcmhjWHVlbjEzMThBOXUzYysxMlV3Vzg5dmIrdTlYYzFXVWQraFNhZlQxWUkrWXlPNy96TWVqL3gxQ2J1U3E3N2VFVHNuTFVjZVQrdW5yWGJYVzZ0UEdWSFVyMktVVXExRFZpNlhHOG5uODBQN24yZEdGMnAzM0xYajJYNzFzZHFKZjNSNCsrdlZ0bGVPNDB3REt6WnNJU0xhcyt2RjA4dGxXUjN3a2lFaW1oeWZ2VEVTbXZuMndJb056eEVSOFhyOVlHVTlqYlcrVFVhV3BUMlZFYitNcHBveG9EWWlzWkN2bEZwSnArTnpBb1VxbzhseUJoR1JsTTFzb3hPMFRqa1JFUzlXUGpzNW02c3ZIeVBsODltQW1zcGNwelBXWWc4YWpjWmRuK0pjRkEzZERNTW9reFBEbjRsRy9OL3VIMXkvalJvd0RDczB0cFV0TmdDSGU1UkRjN3dkMTN4T0hvNUVBajhxRktTcCt1a0dnMldUbW5tTjR6VFdscGF1VDhweUpTaGNMaGNUZXIxK1E3V3p1eEx5VDMrMTJiWWREdCtsemFiRDBweDBBZDhqeFdKM3ZWRVF4SUZLblFtRkNRWm52a2JWQzRQNm1nRjJoK2Rkc3pNVGF0MlIya1ZLZDgrcVB3dWlUdjFqWkloSTRUalJURlJKTWRQZHQrbyt2Y0g0OG1ReTloZWVONnh3dXczck9GWmpJaUp5dVgzWGFqak9QRDYrN3oyaUtIYUtvcUhXY05pSVpibGFEdytyMVhIaGZNdkY0NUhmTGZsRE9BNFpqZFl6WFM3ZnRVUkV5V1RzVDBSRUhNZlZMdEJXckRwMW1JaElscVY5emRZL3pPTnFYTGZoVmJHNkhvb01VYVVIcWRmYm9UYlFNWTJwTE5adjNGUnJ0TmkzWi9zNW1VemlZVkVVdTNGYzRWZ0tCS2EvRkFoTS96KzlYcjlPRVBRRFJFUzVYR1pPY0ZVVURhOG1JcExsN041c05qdEU4OVNOazJVNUVZa0VmbFEzaVZFREg0bEU1UDVpc1JocXRoNFJVVG9WZThCaXRyMUJscVY5Z3FEcnR6bWM3eWlYRlVtcjVkdUlpREtwK0YvbVdiVThQVFYwRmN1eTVsUXE5VGdST1hRNjg1Y0hWNjU5c2x3dVovZnQyVG9vU1d4UkVCaXpvcFRyUnBzd0RNTXdQRkdsUGtYZDFCUDJwZ0NnV0N5RUdodjVpSWgwT3YxYW9zckZ1bm9EWGsrakZXcWo4WFY2NHdZaW9sS3hHSzBQV2g3T05wc294Mk9SWDduY3ZtczFXcTFIcjllZm1zMW1SOVJHeUZnOGVEZFZSMEF1NVhWRVhhWEhiTEZZakRRRUtFS0ZRbjZXNTRXT0JmYXBLWWZEL1hhYjNYMmxUbS9jMEZnTG5XWFlXcXJueFg1dUtvN2xUSzN0UGQ4a3FnUzR4MGIzdkdmT3R0a0RSeU0weU5ZdGE1aG5HVGlvN0t5blpjV3ZUVWJMV1ZNVHcxZVdTK1VNRVZHcFdFcElralJaZjRNOTk3ZUVGWnB0amFqNTZJbDBPdjZQYURoNGw5M3B2dHpqNi9oME9oMS9hREY3cDI1TGZkNDRRcU54dXJxcnNpd041ZVRjM21vbnhYcUNXbGVWRjhTT2RSdE9UOUU4cW5XZDRBandlTm8rNVczcCtEekRWQnFZV1pZenNDeW45ODlNZk5FL00vRzEvc0ZUSGpJWVRLY0h3elBmbXBrWS9YUmxuZFlQK1ZxN3ZxZ29TbjdiODArMFUvVnZYcW1sVTFOSDN4cTg4WGp1YVVsNjRhelcxcTZ2bUszT0M3MHRuVGNUVmJJTlRFME1YUk9MU1k4UUdXcWRWRnRidTM1a05GdHJkY1Y1UWV5eUMrSlZOb2Zyc3NvVVJrTkVqQ0RxVnZZTm5QSlVzL2VVU3NUK1BES3krOHI2YVZxdGxxOTdtaDBaM3ZIR2x0YnVyN285TFI5MXUxcy9uRTBuZm04eE95OGlJb29uVUh2MUdDaFBqZys5aHlxZGxFc2pROXZQNmg5Yy83ekw3VnV3a3ljUjBiNDkyemJLY2lVN0dSRTVEYVpLaDgxNEl2THJycDRWOTVyTnRqZnMyN04xUUpLa2FRMWZLVzlWS2hWcldjelVBRjJoVUppMzhkYmg4bjZndmIzM1cxUzk5M2E3Vy82N2Z2N0JSaUxEL05lQlJFVEpaT3hCcDlON2RiV3pHbTh5bWw5SFJCUUt6bjZubzZ2M1ZJWmhCWlBOOWlvdHc3dUlpQXFGL0ZRK25aNFQxQ3NXOHJORUZLMCtsWXVsUXBEbmhJNzYzOFJEdVJaYmFnM2Zjcm1jNWpqT3duSmNZMmZnL1duQ2kvdS9mM0RreEdMaGUyS3g4RDJpS0hZMW0xOGYwRjJ4NnRTeFp0TlZwZEwrNDZjb3hRelA4d3ZkTzh5UnorY25hSCtIektOeVRsb09mSzJWbXRXcVFpRS9MY3Y1V3BwelVSUjdGRVhSN0g5dTZLNy92OTU4bmVTN2U5YzB2YTlwTEFVUW1KMzZ3dXpzK0kzWjdQNlJ2bWFEclpZMnZsSXFUNTVRVThMdjJyRmxoVTZuYXh0Y3VYR3lma1JpTTIydFBiZTJ0blIvamFneWtwbUl5R0EwdldMZGhsZlZCbk5WVXpxZk1NTEI2YStIZy9HN2ViNHdwM1BkZklHN25yNjFEOHg5dnVyUGlxS1V0ajMvaENhVHlTUWFsNjlQc2EzVkN1MHN5K3FKNXFiK0phcWtRbS8yZXJoSE9UVEgyM0ZOcCtPUHBOUHhSeHJyb1h0OExkY1NFZVhsM0JndmlGMU9sL2Y5c1Zqb2JpS2lVcm1jYlczcitTYkRNTnBRYVBiYjZYVGk3ODMyWGEzekRZZm5wQXY0NW5LNXNTTlJpTjFoYzExQlZFa2JIQXpPL0xodWx0RmlyYVFOSlNKeXVuelh6TTVNZklrYUFpR0ZZakVxVkVaeU12bThQRDR5dFAxTW9Wb0xyRlFzQkRtdTBqdlNiTGFkYXpiYmFxa0tGVVVwRWlrbG04UDlybWd5L0Z0ZW8rdHNiKy8rMW1MMnVhdG54Vy9ubTNjaUZLZlg2NHdibkU3dkJ4aUdGVXFsWW14bUt2Uy9SRVNTSkUwbEV0SGZxK2xjaVlneXFkUm10UTVVdmNNOHJwbjZpNFZTcVpTYzlVOStOcGZMQlpiNlhnd20rL2s0cm5BY0tPbE5sdGVvS1c2MmJ0bk0wdjRSNkpyQmxSdC9RVVEwT2I3M1hkbHNkcUgwZXFGcVE1Rktvd1o4L1RNelg1S2taTk5HUVNLaVVHRDJoMWFMODZLcHlmR1BENjVjKzVUVjZucXJ3T3Y3aVlqUzZkVG1oVWJzWnpLWkYrcWVSaFFsWDcwNVZKUnE2bmFTWmZMWFgvalYxL0JkemhlRUFFdFJMcGVicHZ4aEdKWnZObjMvL1AyakxkUlJIUW9wQzNhT1dNbzJtNGxHd3Zlb2pjeG1zLzA4UWREdlV6dGF4U3FwQnBmOE92dkxOWlFQU00rbWRnQlpDcSszL1NadlM4Zm5pSWlTeWZoRHFVVHNUN21jTk5MYnYrb1A2a2JWWlJmN3VhbktTamxiS01qVEdvM1dwZEZxUFZhcjg2eDRQSHgvYlg2NW5HTlpWcyt3OHdZV2ErZTFTaHBXT0ZTOFJ1dlJhRFNPK21sdWIrc24zZDdXVDlabjdhbjdMVEd1MzdocDNrYUkrVVpQVEV6cys2VEY1bmd6eDNGbVQwdm41elBKVk5QTUZ2V01ac3Vab3FoYnZkanBxbFFtOFk5WXlQLy9talNtMUY5UHNnc0VycEVaNHdncWxVcFJOZGhMUkpUUHl4UCttZkhQRWxGZXB6TnZOQmhNcHl1S1Vvd0daMitsYWtwRXE5MzFOaUtpVkNyK055SUtxdXRxdFdvNnRYS0dpRFRyTjY2ZnBYbHdIR2Z1N0I2OHU3RXVZaVFTdUtNKzE2a3M1L1lHZzlQZmJHL3ZQYUFlMnJ6ZkVZYmpxZTc3MU43aC9helY1cnFrWVNrbEVwNzVqc3Z0KzdBZ2lIM2RQYXYrd1hLc1NFVGxSQ3gweDN6N0RVZFBTMXZuVjBWZTdJdEVRajh2RnZmWGF4c2YzZk9PVXFrOEp5Q2owWEMranE2QkE0NlR3OVZ5U2ZYN3JDUmlvWjhiRE1aWHNpeXJOMW9jbDByUzFGZEVYdXdqSWlvV0N1cDNrMUYvMytjYlRhZld0eTRXaTVGVU92SFhUQ2J4ZExsVVRndUMyTzEydDM2Q1lSaE5UcEoyTmxzWDlwdnZPcENJS0pXSVBlUjBlcTltR0ZiUTYvWHJxZzNyNVZncytDZW55L09Nd1dnK3c2U3piR0k0alptb0VpQnUzSVp5NEdpNkEzNHJEdVZhYktrMWZQTnlia3luTjZ6ak9JMlZpT3hVRFVMcjlmcWUvY3RJU0JQNUVwb2NINzZhMkVYV1R5MVh2a2VpeU5lQy95eXJkYXhhMHp5dzJNelEzaDFucGRQeFI0bU96amxwdVZDVXNsd3VLem1PNHl5S29wUjJ2UGl2ZGxFVWE1OXJZN0MyV1JwbjFkeEFFZC9Lc3B4UmxuUERSRXBERFZHR0U0VEtaMW9xbFpMRllpWEFYQ3puRCtqOGI3ZTcvaXNuWlY4VWRmcTErWHh1Wk5lT0xTdlV3UExLMVJ0MzE1V1I0Q3ZQaVhidDJISWExYVZucjJLYnhITVpacEZweEpldmpKK0luemVieXVHb0J0ZzFIbC83cDd6ZTlzK3EwMFBoMmU5YUxhNkwvTE9UbjBrbW93L010ejd1VVE3SDhYdGNpWWgwT3ZNcnpXYjdCVVJFMDFPakh4ZEZmVjg4SHZwTlovZktlNGlJUkZHL2VtUm81L2ttUys2QzZjbVJPYlhiWTdId1BmbTh0TE83ZDgzZk5ScU5JNTFPUGhhWW5XbzZBcmhlcVNTanpNczhUcnFBNzVHZzArbGFUV2JyNjRtSTRvblFyNGdvb3M3eitOby9YRTJCcXNoeWJsZ1F4TDdXMXU3UFRFK1BmclIrRzdQVHd4L1Fhc1dlcnA0Vjk1WExwWFF1bHh1ejJkM3ZKU0xLeWZMd3pOVEVEWUtnYlpQbC9Pemd5bE9lSUNMYXRlUFpQbG1XaDRuSWJyTTUvejBWaS8zQjRkSTFyWE4zTXNwSzZlZW5wOGR2Nk9qc3ZuMW1ldVREOWVtK1JvZDNYYWpUNmRwTHBaS0JZWml5dzlseWRlUDZSK0M0S2hOalExZHhIR2RvYmUvK1pyRllDSVVEMDJxZ2JFNER0dGxzKzNlMTl0RFdMWnU5ZGErRkZFSndUQTJzbURzaVE2UGhmWFh6bmp4d0RTS1B0K01taDh0M2pmcDhZbXp2eGJsY2Jsd1V4YTRWcTA0ZGJiYU9xckdIcDJybjluK3RyRFo4Wi9idGZmRThJa3BuTXFrbkRRYlQ2V3BOMzNCd3VtbGRtS1V3R0N6LzFqKzRwbWthcU1iZXF1aEFBU2ViZkQ0M0xnaTYvbEtwbEh4eDIxTk9XaUE5a2l4TFE2S29YNlhSYUowbWsrbU1WQ3IxejhQZFpqT1NsSHlxa00rTmFubXgyMlMybnNQbjVCNGlvcHdrMWVyWExQVjFDb1g4RE04TG5Wb3Q3OVBwZEIyU0pFMFFFZkU4djFKTlNiUVVUcmZ2ZzBTVlZKWWpRenZPSmFLeUtJcE4weWN2OW5OVEtZcFNHaHNadVhMbDZsT2VaeGlHYit2b3ZVT1dNK3NrU1pxdXZwY3BRUkFITkJxdGs0aDRJcHJUY0NvSVFtdnR0ZlB5UE1tellURTRUU1hOYnJGWU9LRDIyQkVXQ014T2ZGNFU5WU1URTBNZjhmazZEMXFheHUxdS9jUlNwcXRtSmthdnAycDZ2UWE1clZzMkc2bVM5YWIrV3RXK1lzWDZoMFc5WVFNUktSTVRRd2RjWDhPaFMwckpKLzMreVp2MU90UEx6QmJyK2JJczdZdkZ3cjhnSW1wcjcvZ3FVV1UwdjlIc3VDaVhtLzZ1M2U1NXUxcERNeHljblJPRTFXajRWaUtpWXFrUWFYeWRSVklDcy81YmcvN0pyN1MyOWY2djJXSTdMNWZMN29xRS9MZEhRdjdiK3dkT2VkSmdOTDB5R2c3ZU9UR3g3MTFFbGRGMy9ZUHJ0eEFSTXpVeDh0NXdlUGI3UkVRMm0vUHQ2a2JucS9NcXkvSndMQkw2bWQzcHZwd1h4QjRpb2xna2VKZDZmb2FYbHRsc1AxY1U5YXZ6aGVKVUxPcXZCWHc3dXdmdlh1UW1HSmZMY3cwUlVUcVRlQ3lYeTQxRnc4RWZtYzMyQzV4MjkrVWgvOVJYZEFiemFVUkV1ZjBCdDFxakxjdXlUZXRsSmhPeFAra041bGZLVW5hWHplRzYxR0syL1VjNkdYdlFhTEwrRzhNd25OOC9lWE1vTlBQTjF2YnVieHphTzRkRUl2bzNSVkZLRE1Od1ZydnJyWUlnOW1hejZYOFJVU3lWamo5cU1KclBNQmlObTVoS1p3NUt4aGR1RUo3UGtiNFdheWFiVFQybDAxZXlxTmxzN3ZOaXNlRFBpSWpNWmtkdGdFVXlHV3RhVGdPT2puUSs4OHlxZ1hVdkxtWlo5VjY4UGloVUxNcUgrcHR3Vk01Snk4VytQZHZPSUNJYVdMSGhtZW9rcGJ5RVVsNzFxb0VpYTJ0cjkwMU90Ky9hU0NSd3grVDQwTHZyMjFsR2gzZTlOWkdJL3NibjY3ekY0MnU3Z1dWWk1SSUsvQ0FZblA1ZmFwSmVtZE5vck5OVFk1OW9WaHFsb1VZN1UvZjhnQ0R1MVBUSWRjbFk1SUVWS3pjK3czS2NLWmZMN3RpOTgvbE5WTG1XemRLY01oZjZEVlNYMHZ0RVU5ZVd4YTVjdlhHbitybVZ5K1hzM3QzUHIxNWtmWHVOeFdLLzBOZlM5UmxScDF0VExCWWphdWRYajZmajB4ekhXWHI2VnY0bGswNytjMnB5L0dPU2xIeW1jUU80UnpteWpwZmpTa1RVM3RuMUxTS2lYQzY3STVHSTNwZElSTXM2bmZrVmVyM2hWSFVaaDl2M29kR2huZWMycm1zMjI5L1EyVDF3ajVvWnpXZzB2OGJZditvMUI5dng4ZEU5Yjg5bXMvY3M0ajJlZEJEd1BRUVdtK3RxdFVkUUtCQ29GWnpuamNZMUhuZGw2SGt5SHZ0ak5CcTRvNnRueFc5ZG5wWVB4K1BSUDJjeWliK3B5Mll5bVcxbXMrQ3IzNjdKYkQyTHFGSlRvS3VuN3llTnI5dmJ0K1loaFpRQ0VWRTJrM2t1Rmd2ZkV3bk5mRDhTbXZuWmZQdTZjdlhHWjlTUnJHcjlpeE9aSkNXZjJyTjcyNm5ONTBrTE5td2VpZU1halFidU1CZ3MvMWEzV1hIOXhrM3pwVlVrb3JrcG5ZbUlKaWRIUDRUakNzZUt2cHBwWUNuemVFSHM0VW1zOVl3dWw4dTZ4bVh5ZVhtQzZuclZxWFVtQzRXOFgxRVV1WEY2Z3pRUlVUQTArMy9kQnRQcDFmVm00dkhJSHcvK2pnN0VNSXpHNDJ1LzBXaTB2RFlTbXYzMm9Xd0Q0R1NRU0VSKzUzYTNmWnpqT0hOUHo0cGZSaUt6M3lrVUNsR05SdkNhTGZZM1RFME9mNWFxSFphaTBjQmRMUzNkWHlFaTZ1eGVlZCtzZitKL3BIVHlXWTFHZEZpdGpvdlZBTUJTdGptZmFDeDBqOGZUZnIxT1oxeW4wZktleWpUL25PdW1wYnlPbXE2UWlLaTlzLzlYMDVQak4zQ2NvbWxwNnoya1RpWHFqUXJIYVN3T2grc3lXUzZNZWxzNnZ0QnMyY1YrYnZYeStmUk92My95OHo1ZngrYzFHbzJqdGFQMzUwTjd0cDlOUkdVcG05NHFDT0lBRWJFR2cyRlZZdzFObmM2NFZuMmNrekxvRVhzWXRGcWhuWWpJYURhZnFVNkxoZ00vOFBzbnZsNi8zR0xyd1MrVUxxOWFZdVJnZFBVamkrdk5seTZ0aVdZTktVUkUxTjJ6NGk2OXdiUXBGZ3YrTkJMeS8waVc1ZkRneXZVUGk5VUE0K1RVOEFlajRVRFRtc1Z3YVBLWnpJditUT2JGdHZhZTJ4ckwzb2FDL3E4eUxDZm85Y2JUMnRxNmJ2VjZXai9Cc3BWelR6cVovSHN5R1pzekdrZlFHVllTVlRxRkVGR3hzUk5iZmNQczhMNFh6a2lsVW8rYlRMWUwxTXdFd2NETTEvUDVkSFdrSkRQbk8yMnh1eTQyR0UydkpDSXltaTFuZWIzdE42VlMwZnM3T2dmdkppSkdsblBENGZEc25lcnlQTCsvYm1kZXpvM0U0cUZmZWp6dDExT0RWQ3Iyb04zcHZseDlIb3NGZnJuWXp3Nk9LSThvNmxjVEVhVXJJOGRyR21veEVoR1JWaXQyOUEyc21iT2N4ZTU2Ni81dEpCN1Q2L1duS2tveG95aEtYaEIxS3gxdTcvdTAya3FuaEV3cThWaDF0ZHI5aENRMUgwMlhUTWIra2t6R0hqYVpiSzgzbWkydjAycDVuOW5xZUROUnBkT1ZVaXJKUklZakVpdzhpY1dsYk9acHZjSDRLcXRWelNCUUNZcW1rNmxIeUVzM2lhSmhGY015dktJb3BVUWlla2dCMDBPNUZsdHFaOXh3S0hpWDJzbWtwYTN6SzhWaUljNXFOWHFYcC9WalJKWDd5MWdzakpKWUw2RjhXZ21uTTRsL0dBMlcxOG81YVZjaVVmZmJ4WkRXNFhCZnhuRWFhNkd3UDkyd3dWeHBieXNVOHRPeW90UlNrKzdiczNWRHM5cnhhdnJmK21sSDY1eTBYR1N6MlgvcDlmcVgxVThUV0w3V0RyTjF5MllyRVNYVWExaTFNMzU5TmpRaUlyMWUzMksxdXo3c2NQaXU1ampPa3BkekkwYWorWXlWcXpmdVpwbEtTbGdpb3JhTzNtKzBsTHR1SWFwMFhpMlh5MUpMVzlmWGJIYlhmODNPak4rZ2x1TlRUWXdOWFJXTkJ1N3M2T3I3SWMrTFBTdFhuMXJyYUxSMXkyYW1McVd6M0N3cjIrNmR6M1VURVRHTTF0Yy91TzZ2TE1lWkZFVXB6UHFuYmw2L2NWT2NxUEw3Vlo5cHp1dnR1dGxnTXIwNkVKajhjdEEvOC84TytjTTl6amxjTGU5WGc0THBaUHl2UnJQMW5JN093Vi91M2JQdExLb3IvZE5NVCsrcTM1c3R0dk9JaUFwNWVYTGY2Szd6VncydWY0R0lhSGpmQzJmcEROWk5Iay9MeHcxRzh4bURLOWMrUFRxOC9mV0pST0lod2ozS1VYZU1qdXNjb3FoZlNVUTBPejN5RWFwMHB0QjFkdlo4aDRoSXlxYTM4THpZWlRIYjNtQzNlOTRkamRaSy9obGIyM3B1Y2JsOS8wMUVUS2xVakhPY3hsb3FsWktod05TdDBXajhOMFQ1TWhIUDJXeVcvM0M2V3o2bzFmSXRSRVR4V1BpWHNWaTRhYzF1T01rQ3Z1MmRCL1lPV2dwRlVVcFRFOE1mZERnOFZ4RlZScE5JVXVwSklpSlJGTHQ2dWxiOGtlVllVVkdVL05UVXhLZnkrZlRPZERyNW1ORm9mazFQMzhwN2gvYnVmTU44cVV0RlVlelM2MDB2SnlKS1plUC9jSHRhUHRxNGpOcTdtWWlvVUNpcU4xWjVhaGk5VVk5bDJQb2Z2eE82SGduUDgrMUdvL1hNeFM3Yk1FbDdOSTdyWWNCeGhXTmllTi9PTjZxUHRWcmVvL2FxVEtkVG13T3prMTlXNTNFY3gzYjFEUDZlaUNnVW12Mi9aRHhXYTlqSjUvTUhkSzdZdWYzWlFkcmZXMUt6ZnVPbUFoSFJ5TkNlTjlmOS9RanJOMjVxMnFOU0VJUytWbC9IVityMnJXVnc1ZnBuL1lIcFd4TFIwUDNOMXFuRG1zMjJONmdwQXhtR0ZYeStqczlYM3UvMi82aHZMS2kvaWNHSVhqalp6VXlOZjhsaWNiNUpFTVFCczlYeFpyVVJWVFUxNmYrQ2V1OFY5TS84cjlGb1BkTnN0cDJyMFdpZDdXMjljenBUcUlITHBXeHpQcEY0NUJjZVQvdjFMTWVaQkU1bklxSnlPaG4vK2FIdWV5UTA4d1dyMVhtUlJxTng2UFdtVi9RUHJubVlpS2hZTEFUVm00N0ZmMnBFcVZUOHI5VjBSbXg3NThDUGlZaXltWFRUbnJDTC9kd2FCV1ludjJ5MU9pN1M2UXpyalFiTGE3M2V0aHY5L3FuUHBaTFJ2MWh0enJjUkVla00xck1iRzc2TUpzdlo2dU4wTWpwZkRYUTRDSjFPMTFITi9FSWVUOXNuS3FucmlJckZZalNmeis4V0JHRmdibjM0QXh3d21tR2hkSG4xR0padFdtN0FaREtkMnR0L3lvSWp4QmQ2allWKzgvUjYvV2xtaS8xQ2htRTR0N3Z0NDI1MzI4ZEx4V0pVSGVVOFBUM3k0VWpRanc1VUw2RjRQSHgvUEI2KzMyWnp2ck9qYStBT2pWYnJVZWVsTXZGSHFIS2ZYMHVuYU5BYlgwVkVKT2VrcG5VNm0vRzFkRnhQUkNSSm1SZG1wa2ZucmFlVmlJYitPTWt3bDl1ZDNtc01CdFBwM3BhT3ozbXBrdGFlaU1wVEUzc3ZvN3I3bWtCZytydE9kOHY3L2Y3cEwwZENNOS9qZWI2M0llREx1cjB0SC9QNTV0WVk3T3BlOWV1cHllRnJvOUZRZmRrZE9NcHNOcWRhUzdFY2owY2VOUmdNWGVxOCtUTDFOR0JhZkIxZlZKOTR2UjAzZWIwZE45VXYwTmJhOHcwaW9uS3BsSXJISXc4U0VZbWlXUGZibTIxNmYyQXdHTmIxOXE5OW5HVTVJeEdSTE9lR285SGduVWFqK1V5VHlmbzZiMHZuelpsTTVvbUQ3ZUJpTythY3JKS0p5SU42Zy9GVmFzZmNWQ0pSQ2ZpbTQwOHFTbGxXZnd2UzZkUm1Pc1MyaVNOOUxkYU1KS1dlaklUOTMzVTR2ZGRvdFh4THJkUUdWVXFuVlVzUUxkZ3dEa2RheGo4OU1mR3B2djZWZnhKRTNVcE5KdjFzS0RqNWFhMVdYT2RyN2Z3aXgybXNzaXp0R3huYWNVRjFCWWZaWkQyYmlDaVRUaDcwYjNzZVIrMmN0SndaVEthWEVSR1Z5NlUwRVIxUTQ3T0NuNU4rTzV2TjVycDZYQmR6SEdlcFp2ajQ3L1ViTnlVYjExSUROS285dTdadjZ1MGZ1RmVuTjZ3VFJmMktaREwySjZQUmVwbzZYNUtrN1ZTOVZtWVlScXZXNzEyc1hDNDM3blQ2cm01cDY3eVZaVGtERVNsVEUvdXVsck9wZjgyM0RxZGhiUnluc1FtQ2ZuQytaWlk3czlsMmZsdGIxNjFFUk1sNDVMY3pNMk1mR1Z5NWNZL2VZSHg1MzhBcER3M3RIWG9yVWJiV3VjSm90SjZ1UHVaNTNlcVI0WjFYckY1NzJwWnNKdlgwNk1qdTl4RlJMUjEzc1ZpVUlxR1oyeUtobWU4NzNONTNlOTF0MXljU2lhMUV1RWM1Mm83VmNXMFVqZ2J1MEpER1hBMEdpejA5cTM1WkhXRk5zek9UTitnTWhsTjl2bzViMmp0N3YxMHVGOFB4ZU9UM1BHL3NzRHRjbHhFUkV3ck1mSDE2ZXZRR3I3Zjk0MjV2Mi9YZWxzNmI3VTd2bGFsVS9HR3oyWGFlVmx2SlBwbE14aCthblo3NHJCcTNnZVpPcW9DdncrRjU5K0dzcnloS1Njb2tuMUMvWkpHdy8vdEVSRWFqOFRXZDNTdnZVYWZQVG8vZG9QYUFuaHpmKys2QkZSdWU0empPMGordytwR1oyWWtid3NIcDI0aW95SEZzcmU2WDNlbTdqb2lZY3FtVVNzVmlEMitON1QraHFUY2d1M2MrMTMydzRmZ09oL3N5UVRTY1VsYUtXWUhYOTJyNXl1aURjcm0wY092cENjQnFjNzVOYmVSY0tvZkQ5WTRqZEZ4SkkvRDE5ZHprWFR1ZVBhQldzTUZnUGtPdGJiUjM5L012TDVWS3RkcEhzaXdmVU1QaVpENnU4TkpLcFdMcXFGbEgvOENhV2cvbldNVC92YnA1UkVRYW9zcTFjQzZiMnRZd2I4bjZCazU1WEJURjJzVTF4M0cxK2lzbWsrMkN6dTZCTzZ0cFJaUllQSEt2emVyNFQ1M09jRXAzMThDdnloMjltV3cyL1V3b0ZQaE9xU0RQT3QydEh5RWlZbGxGd3hLckt4TlQ5dm5hYjV5bi9oT0N1Z0R6aSszYThkenByZTA5TjFuTXRndTF2TkNxS0VwQmxxVzlpVmprUHFKTS9VamN3c2pRempjNlhDM3ZjempjVjRpaWJoWERNTnBpSVQrYlRpVWVQc1J0TnBYUFpGN001Ykk3YWozemsvRy9aYlBabVVQZGQwbVNKdmJ1ZnY3VmJSMjlYelVhTFdjU0VaTk9KeCtibWhqNlNOL0FLUThzdFpGeFpHalhsVjNkZzdlYkxiWnpTU0Vsa1lyL2FYeGs4cnA1YW1ZdTluTnJWSndjMzN0bC8rRDZaeXBaQ3pyK0o1TkpQQktKaEg3VDB0Ynp2eHluc2RydHprdkN3ZW42MGFZYWk5VnhFUkdSbkpOMnBWS3B6VXQ1WDdDZlRtZFVBeURFTUt3Z2l2cFZSSlhhWlR6UHIyUVlKcnQzOTlhK3VsVllSVkU0UlZFMGlxSm90Rm90VDBRbU9yRFcyQUVNQnNNNlVUU2NVbFNVUEVlczBXWjN2cE9JcUZ5YVc0TTVsVXJ0R2gzZTlkWm0yK2p1WGZscklxTHB5ZEZyOC9sYzQ5L0tRV1d6MlgvdDI3TzF3MlJ4WE9sd2VLN2llYUZEYlVncGw4bzVqVWJyMGVsMDdRZkxwZ05MeGhFUjhiV0cwdHJJV2xhbk03L001ckM5eFc3M1hORjRmZVB6ZFh6ZWJuZGY3cCtadkRrV0M5NU5wUGZvRGViVGlZZ3k2WFI5WTZlV3F1bnVEWWJLS0lncWhZaVlZR0RxVnFQWnVqMFk4ZDlHUkdvSEJvYmpPRWRsYjhycS9tUWlrZUNEUkFyTGE3VmVMUy9XajFKbjJ6c0g3NDZHL1hja0VwRWZWNzhqMFIwdi9xdVBtcVJOTkpsTVovaGF1Nyt1MTV2VWtVZEtMQmE4MjJaenY1M2xPRk5IMThBZFRuZkwrNEwrNlZ2cTY1ZkQwV00yMjg4bElzcG0wODlSUXpCdmRucnMwOFd5TXVjOEpnaDh1NXFha1dHWUVoRXBvY0RVVjlvNityNWZ2MXk1WE00V0Mva2d3NUNpZm1mQ2tjQ1BmYTBkTnpJY1p6VG85bjhIYUo1elpTYVQyUmIwVDMyTjFYQ0dWQ0w2dTFRcTlTUVJLUUdpV3d3R3d6cVc1ZHZUNmZnL2pzREhjRkpMSkpJUGVsdm9aaUtpY3Jrc3BkTUo5Zm9obDhtbW5qSWFMSzhsSWtxbFlvZVV6cG5veUYrTHpXZHlZdmdEV1VuYTRYUzZyeEo0M1lCQ2lwek9KSi8wVDAvZGZCUTY4Y01pU0ZMeXFYMTd0NTNXM2J2NlFidkQ5VjkyaCt0U3F0Nmp4NkxodThmSDlyeVhxaG0vZksyZEgxRi84MUxKMkIvcXQ3T1ltczVWUisyY3RJendHbzNncnA5Z3JkWkd6V2F6MnhvWE5sdGQ1eFh6dVVHejJYWitkWkw2K3g4ZEhkNTdNY2VWK1hRNi9SalIvdUJjczVUTzlkdmN0V1BMUm8rbjdiK0R3ZWx2bWMyMjg3dDdWOXlyenVzZldQVndJRGo5bFYwN25oMnNsaldjVS9wT2t0aGlvWkNmTHBmTGpkY1JqTmxzTzlmYjB2azVOWTFzcFRQSDhIdWowZENkT3AydVZxZllZckdjSTBuSllTSlNkRHB6cjZnenJDRWlrcVhzaVZqSG0vZDYyNjczK0RwdVloaUdLeFR5TXlNamsrOG55dm5WckZGR28yblQyblZyZHdSbUo3OFlETTU4MzJwMW5OM1pQVkJMbGR2VnMrTFhvZUQwTnliSDk3eW5VQ2hzcDBwSFBrTmdkdW9MUkxYMk96MFJjWkdnL3g0cG5mdzlWYS96Y0k5eTFCelQ0OW9vR3B5OU5aZkxSVVJSN083b0d2aUZtaUV5R2c3ZW1VeEdIMGdtby8rdzIxMlhDNEt1djZ0bnhYM0I4TXp0TXhPajE0OE83N2lRWlZsZE1wbDhpT2Y1RmNWaTNwOU5wNTgwbXMxbjg3elFXUi9MSytSem81S1VmbFlVaFI0aXBpeEpwWEdpVEpDYWRLWSsyWjFVQWQ4amd5a1hDbmsvbWFXYVlRQUFJQUJKUkVGVXgycXNvZERNejlzN2VyL2pxS1NlWVltSW91SEFEK3ZUcnNteVBEUSt1dmZpN3Q0Vjk3TWNLN2ExZGQzS2E3UnV2ZDUwbXRGc1BwdUlTRkdVZ3EwYXFJeEdRM2V0MzdpcGFhL0N4bHFZaVhqazN0R1IzWE1LbGpNYXJhUFo2T0JFUElvYjRnVWRtZU5xc2RyL1F4QjFLNG1JbExJaUVaRWl5L0pRNDZzSlFxbldDSmpOWmtlSktOeTR6Snk5dzNHRmw1RFQ2YnZHMjlMK09ZMUc2eUlpU2lSakQwUWl3WjhmYkwzRGtVMG5IemNhVFp1SVNJbEdRajlUNjFHNnZTMmZVTk9kS29wU3FseXNCMzRVTVJwZjQydnArb0xCYUhrMXkzSUdvOUZ5bHRGb09hdlp0c09oMmR0elVuYVhUbTlZVnlvV280bGs1SS9KZU95M1hUMHJmcnQrNDZaNU8wMDBxZUZyb3VyTkpzQ0pZSkdqMktQVGt5UFhUUk5kdDRobFM5VWVvTGNkWkxsRmJYT2gvZHU5OC9rMWk5aWZSZTk3UHAvZlBUSzA2NDJOMDNkdWY3WnJFYS9US0RRMnV1ZUFEbWdMdkorRGZtN04xczFtczg5dmUvNEpiZVAwb0gvcXE3N1dyaS9vOWNiVFRDYlRxMUtwMUJORVJEYWIreEsxRHQ3TTlOaE5WSmRtSDViR2J2ZGVTa1NVU3NZZkxKZExhVFdRYm5PNExyVlZHaW9YcENoS2NkdnpUOHhKTTZxbXl4TUVvYTkvWU4zajZuU080OXZhTy9zUEtQVWlTZnNEZDI1M3k4ZGEycnEvZXJEWFBWZ2R5NFgrNXJMWjdFdzJtNzBsTUR2NVJaUE5kcjdMMGZKQnM5bDZEc3V4b3NmVGZyMU9OSzRiR2Q1NS9uenJ3OUk1bmI1M3QzWDBmRTk5WGlvV29rYWo5YlhkdlN2dTV4cHE3U1hpa1h1bmcxT2Y5ZHE5MTlxZG5uY0xndGpYMmQzL1U1dk5kbEV5bmY1bnRXeU5Ja25KV2dxMnZvRzFEeHNNcGsxS1dTbXczUDZSNDRWQ1lZcUlsSGc4Y2w4OEhybFBuZDdaM2Y4enE5VjFNY013R2lLaVFyRVlzTnM5Ny9iNjJtN2tCYkdyYm5mS3NWandGNFZDZnRiaDhGM044MEtudDZYelptOUw1MmVxS1JTZm9Ya2FpMndPejN2VVlHKzVYRXFQais1OVZ5SVIvVTBpRnYxTlIyZi9UMWlPTStuMXh0TTBncmFuMmZwd3hHblVOSDlxR3Q5NmdVRDh4MFFadjlGb1BhdWpxKzlPUlZGeUdvM0dSVlE1ZnBJaytZbUl3dUhBRDRsWVRwYlRPd3FGd21RdWx3dFNaU1FsTnpDNDdna3RUOTNsY2prN014WDhVbmRQKzIzcU9aV0lTSlp6KzZodXRIcTkrbXQxdDd2dDQ0ZjZKcWNtUnQ2M21PWGFPaXFwQ1U4VWk4MW1KRW5KcCtkYmRtalA5ak9YdXYzNXJxMk84TFhZZk1xTHZGYUZvOHhrc2wzZ2NybmZyZVhGRGtIUXIxSi9oeFJGS2FoQlhadmQrUTZUeWZLNmZGNGVMaFlMOFVLaFVyTzNWQ3JHSTVIZ2ZielJlRUFaak1VNFd1ZWs1V0wxMnRORzFWRzNTcm1jdFZqc2I2bDFwRTNQVGQxUFJHUzFPdjZ6MmxaRFJFVDV2RndMbmtsUzhxbURaVWxRZzNxTm91SGdYVVNVTjVsdDV6QU1LeFFLK2VsTU92bTQxZWE4Mk9mcnVNWG42N2lGaUJSRktlY1ZSV240ekJtR1k0bGR0K0ZWTWhHeFV4TkRWNHFpWWIzTDAvSVJkWWxDWHA0Y0g5dDlxUnFNbGlRcFVDNlhzeXpMNnIwdEhaL3p0dFN5a2RTY2lKMkVPanI2YnJNN0t4a3RDNFg4OUw0OXUvNmRLT01uSWdyTVRuNUIxQmxXMjZ5T1N6aE9ZMnRwNi82cUtPb0hzemxwVi9XWStGT0orQU4ycC9zS2o3ZjlVMFR0bjJyMkdoNWYyd0daWUNhbmh0L1BFV3ZBUGNyUmNTeVBheVRvUCtCNktKZkxqUk1SMTlXOTZuNVJwMXREVkVrdlBUR3g3NXJxSXRMRTJKNjM5dmF0L1NmTGNTYXowWHIyREZGT2J6Uy93bXgydnFtclcvOXJsdU5NZFp0VU11bkU1blFtOVpqSlpEMUhyemVlcHVYRmJvK243ZFAxcnh1TEJIODhQcjd2eWtQNkVFOWdKMVhBOTBpbDU0eEVncjgyR0N5YmlDaWFUQ2NmZFRpOTF4QVJWWWVmZjZ4eCtXUXkrc0RZeUk3ek83cFcvS3BjTHFkblpzWSs3MnZwdU5Gb05wOWRMcGV6NGVEMC82VlNpYWQ3KzlmY0h3blBmTmxrdHB5em1QMlE4L0wwQWRPeWxlTFppcUlVRmFXY0s1VktpWGc4OHZ2cHlaRUQ2aUtkYUNKaC8vZkNvWmxiRnJPczA5VnlvMXEvaFlnb0Vnbis5RWdjVjA2cmNWWUR2a29zZXVRQ1pDZnpjWVdYbmlRbG55cVhTaG5TYUYzVkg4OFAwQ0gwbU1ybGNtT0xQZS9Pekl6ZE5ETXo5aVdxTkFEVzBtQUcvVE4zT0owdDcyZFp6amd4dHZlL2tzbllYNGlJMHVuMFkvdjJiaitETnhqVzJzejIvOURyRFM4WEJYMC94Mm5zTE1jYUdJWVYxUWJKZUN4eW41Uk5QVnNvRkFQSlpPeGhxbzVtQVFBNEVRVUMwMSt6MnB3WDZmVEdqVjVmNTFkU3FlMW5FSkhvYTJtL21hZ1NHRW9rb3ZjZVpET3dnSm1aNFU5MjYxYi9McG1JL1NrVW1ybk5abk8rM2Vad3ZWMm5NNjdYYUxRZWhtRU9DTVRYeTJTUy82UnFEZW5HMzBsWmxvZTJ2L2hNTFJpY1RNWU9TRmVWejh2ak05TWpIOXEvdmN6ejRkRHM3WWY5eGhhbm5JckYvcENLeGY3QTgveEtyN2ZqT292TitiYnBxZUZyWDZMWFAybElVdkpwOVhHeFdJeEV3alBmU0tkVFQyUXpxU2ROWnV2clM2VlNJaG1QM0JjS1RkK1d6V2EzRUJGTnBJZXVDb1dDUCt6czZ2MkJsdWZicHFmSFBpWEw4b2hPcDF1bDFRcnRraVJOcWR2TXBPS1BHWTNtMXpBY3d4RlZBblNCd1BTWHF3MDJCOGlra3YrdzJkenZKQ0xLNStXSmdEL3dMWVlwRkhpaHI0dUl5dGxzYWtzeUh2MURQQjcraVpxVmFtWnEvUE11Yjl2N1BLNlc2NUxKK0VQVllPKzhKc2FHUG1xMU92OHprMGs5UFRVeDlON3F5QjZLeHlPL3krVXk2MXZiKzc3SHNxd2hISmhkc0dFUWpoZ2hGSnoraHRYbWVrc3luamdnQ0tCS3ArTlBhclZhRDhPd1FybFV6c2x5YnRnL00zNGo3Yi9tVnNMaDJlODJXYlVVREV4L29iMno3eWN6czJQWEUyWDhxVXppY2JQRmZxRlNMbWZ6Y201b2ZIejRBL085cml3dkxrVzVXdGR1emd1WHlwbFNxWlFnSXBwbjN3N2dhKzM4TWhGUlNWR1E5aGZnTUJXTHVXMG1pK004UlZHS1VqYXpOU3NsbjB3bEVnOG5rN0cvOGJ5eDEybzNuMjh3bUYrdDB4blg2dzJWc2dRN3QyOWJUUXpERjJSNWpCcHF3SXlON0g1ek5wdmEzZmc2UEsvMzlBMnNmclJoOGxFNUp5MFg2VlRpSHphNzYrMUVwSVFqczk5TkpLSi9ENFpudnVWeStONGJpd1IrcWk2blpoUk1KS04vVUFPK3BWSXhQajB6UHFlRHpXTFB4WTBLUlhtV2lDZ1VESDdmWm5lK2MyanZDNitUWlhtUEpSSDlyZFBodmtxbk01ekNjUm83dzdBQ3c1QXczM1lrS2JNMUVnbitqSWgrYjdMWXpoTUVzUzhVbWYzT3pNVG9UVFEzUGJVOE5UVnliV3RyOTYyTkhlY0toZnhzTURUN2pXdzJPMi9hNStVcUZKcSt4V3AzWFpySnBEWVA3eHU1ckQ2OUx4RXA0eU83M3lsNzIzWjdmQjJmVGlhakQweE1ETDJQaU93K1gvdi9qQTd2ZUdNMm0zMDJsZ3JmNTNhMGZFQnZNTDVpc1JrWDBvbllYelVhc1JQM0tFZkhzVHl1Qzh3dWpZN3N1R2hneGZxbjR2SElmWlBqUSsrbnVySXVtVXhtMjlDK0Y4N3U2bGwxNzh6VTJNZUpxQ1JsVWsrMnRIUi9tWWpZWXFFUVNHV1NqNlFUa1FjamtkQ2ZpU2hJUkRSTDR6Zm85Zm9XbmM3dzd3YUQ5YlY2byttVm9xZ2JLQllMMGZIeGZSOXB2aXNuTjZTeVBBSzgzcmIva2FUc3pzWVVGWTBxOWI2RW5uUTYvaWdSV1hRNm5hbmE2MVh0cVNUU1BMMmRsNGloazJqVUJtODByaUVpeXFlVnNOcWJaUkZjUEY5SnZaelA1dys0S0NRNjVPUHFGZ1RCV2szTEhGdGdOWmFJMVBScml6M21KOVZ4aFdQT2JUS1ordFNSWWZNd1Z2L1AwZEo2dVRKR28vVzFSRVRwZEh3TEVSMVE1NlVlenh0WDUvTktaQWwvMzdYWG9VckhKZ1I0QWVDSVdMZmg5QVYvczdjOS8yVFQrcW92TlZFVU8zdjcxejZoMWZJdGs1T2pIeEo0b2N2dGFmbG9McHQ1ZnZmdXJXZlNRYzY3Y0hCNnZiNGxtODFtcVhtOVFrMzFIMXYzajZIOTkxNHlFVW1MZlMyZU42NGlJb1poQ2tXV1piUFZMQmhITTNXVit2dWVvY1ZkZXg2cGV4aVlpK041NHdxT0t5V3I5NHdGb3NxOUI1RzJSWktTejlMODExOWFRUkM2WlZuZVd6Zk5RZFdPQmxVMlFSRGNETVBrYzdsY21vaWkxSkEyc1lGUkVBU2ZMR3RTOWRka2VyMStZemFiM1VzTFowRVJxWktpdWxsbUZiM1JhSDA1RVZFNkhYOVVFSVJlTmRBN0R6UGhISGFzcVFNSDZyOS9MQjNpZVVtbjA3WFZkMFk0Q0tQVjZ2ZzNva3BIZ01Xc1lMVTZMcXd1L3pBaFd3L0FzYVFSUmJHTnFOSTVuSWhjVk1sMmQ3QnJEVkduMDdrbFNacWdTbnJSTWxXdU8yeDJwK2NpSXFKb09IQWZWWDdIR3Vsc051ZWJpSWhpc2ZEZnFScEFXTWdTejBuTGtVc1VSV011bHd0VFhYcnFCZDYzVmhURjlsd3VsNkZLZmM4amZnMHFpbUozTHBjYm5XYzJYLzJuWGx1cjE5Uks5WjlVL1VlQ0lBeFFKZFBpdmdWZWpxVkthUlgxdWp4UEoxNzlicFBONWp5ZmlDZ1dDOS9ER3d4cjg1bk1pd3V0VUQzK0Vkci9XZmJQOHpseVZEa2UydXBqam9nNHZWN1BLWXBTT3pacTFyNGo3R1MvUnpuZWpxdkJiTGFmUVZRWkZGYzMzVTBMbjJ0MVZIY3ZiREJZWGxjczVpWWI3bHNPUnFmVDZSd24rTG42a0NIZ0N3QUFBQUN3Q0R6UHIxaG8vbnlkeUFBQUFBQUFBQUFBQUFBQUFBQUFBQUFBQUFBQUFBQUFBQUFBQUFBQUFBQUFBQUFBQUFBQUFBQUFBQUFBQUFBQUFBQUFBQUFBQUFBQUFBQUFBQUFBQUFBQUFBQUFBQUFBQUFBQUFBQUFBQUFBQUFBQUFBQUFBQUFBQUFBQUFBQUFBQUFBQUFBQUFBQUFBQUFBQUFBQUFBQUFBQUFBQUFBQUFBQUFBQUFBQUFBQUFBQUFBQUFBQUFBQUFBQUFBQUJnbVdPTzlRNEFBQURNcDYvdlhFR3Z6N1M4OE1Kam84ZDZYd0FBQUk1SCtLMkVvdzNmc1pPYnplYThwTE43OEJlS1VwYTNQZitrV0ozTTgwYmp3SHpyNU5QcDdmWFBlZDY0V2hUWnRtUXkrUnpQODg1VmEwN2JSVVMwZGN2bWVkdWtCRUVZWExIcTFCMUVSTnVlZjBKekJONEtBQUFBQU1BSmpUM1dPd0FBQU5ETWhnMW51QXptNUJpcktZMXNPSFhUVGNkNmZ3QUFBSTQzK0syRW93M2ZNV2hHRUlTT1ZRUHJYcHp2WCtQeWJvLzdmVDE5YXg5d3VGb3VXV2k3T3AydXRXOXd6YU45ZzJzZVZSU0ZZUmlHWXhpR08zcnZCQUFBQUFEZ3hJR0FMd0FBSEpjVVRsbk5FSG1KaUJSRmVkMngzaDhBQUlEakRYNHI0V2pEZHd5T0JJUFJ2SW1JcUwyOSsxdnE2RjRpb3ZVYk55bnFQeUxTbE10bG5kRmdlYTNSWUhudE1kdFpBQUFBQUlCbENtbHhBQUFBQUFBQUFBQ2d4bVp6WDlyWjNmOVQ5VG5Ec0VJMU1FdTdkanpicjA2Zm1SbjlwSlNSZGpxYzdrdXROdWZGQjI1Sjc5UHBET3RlaW4wR0FBQUFBRGlaSWVBTEFBQUFBQUFBQUFCTEptVlNUNlJTcWNlTlJ2TXJtODIzTzAzbkV4RVREUWZ2bkpqWWR4WFBHd2RYclZtM25ZaG82NWJOMnJwRml5L0YvZ0lBQUFBQW5LZ1E4QVVBQUFBQUFBQUFnQnBKU3Y1emZIVFAyeTFXeDV1dE51ZmJGRVVwVEl6dHZXeXAyNG1HQXovbk9OYVF5K2FHaWFoSWxDL1Z6VWFRRndBQUFBRGdDRUhBRndBQUFBQUFBQUFBYW5LNTNIZ3VseHUzT3p4WFZLWW81VmdzZkE4UmtTQUlmWXZkVGxmMzRJK2JwM3F1MVBDdGYxNmZLaG9BQUFBQUFKYUdQZFk3QUFBQUFBQUFBQUFBeHgyWDBXUjVIVkdsaG05SFY5OWRST1FtdENVQkFBQUFBQngzTU1JWEFBQUFBQUFBQUFEbThIaGEzOE13VEszZHlHNzNYR1l4T3k2WW1CcDVmOTFpNVlXMk1UYTY1eElhM1hPSitwem4rUldyMXB5Mmk0aG82NWJOVFAyeVN4azVEQUFBQUFBQWN5SGdDd0FBQUFBQUFBQUE5WXd1ZCt1MWRjL0xwVkl4VVNnV2d1VkNibHFkV0NxVkNnZmJVR1BxNW1iVDkremEwbDR1THhnN0JnQUFBQUNBQlNEZ0N3QUFBQUFBQUFBQU5RNjM5ektOVnV0Um55dEt1VEMwOTRWMVJKbzJqYWh4cXRPTHhXSzYyZm9taysyQ1FrSGFtY3ZsUmw2Sy9RVUFBQUFBT05taDdnb0FBQUFBQUFBQUFOVEkyZHd1SWlKSnlteFZwMG1TTkNsSnFTY0ZYdXhWcCtYeitXQ3o5ZTB1enp0WHJEcDFpSWlzNnJUZE81L3Iycmw5MnhyMStkWXRtN1ZIWmVjQkFBQUFBRTVDQ1BnQ0FBQUFBQUFBQUVCTk9oMS9zbERJVDBkQ2dlODB6ak1iYkdjVEVaVkt4VGdSUlpxdHo3R01rWWdZSXFxTkFHWVlwa1NVTDlVdFZqeXlldzBBQUFBQWNQSkNTbWNBQUFBQUFBQUFBS2lYR3gzZThXWkIwUGZXVHhRRVljQmtzWjVMUkpUSkpCK2ZiMlVOeDd2TDVWS2FGZzdxbXVvZUs3SXNEMjNkc3BraEl1SjVmc1ZoN0RzQUFBQUF3RWtISTN3QkFBQUFBQUFBQUdDT2JEYjdyNFpKbW83T2dSOHlES01oSW9xR1F6L1lQNnVzcUk5TUp0TVpvcWhiV1NvV1FndHRmOFdxRFU5Vkh5cVNKTVdKaURNWURLZUlvdGhqc1RsZXI4NDczUGNCQUFBQUFIQXl3QWhmQUFBQUFBQUFBQUJZa01sa2VybkJhTjVFUkpUT0pQNFJqNGZ2VitlVlN1VzQrcmkzLzVUSGlJZ3kyZlRUQzIwdm41UDJpS0orVlR3Vy9qVVJaWWlJZW5yWFBNSnBOUGJhTW5sNThnaS9EUUFBQUFDQUV4SkcrQUlBQUFBQUFBQUF3SUpTcWRRVGsrTjczMTBzRm9KVDQwT1gxODhMQm1OMzV5UnB1L3E4a0pjbkE3TlRYeVFpMnJwbHMydnJsczB1U1pKbTZ0Y1pHZGw5OWQ3ZHo3ZU9qZTY1V0oyV2xkTFAxeTFTRHZvbmJ6bEtid2NBQUFBQTRJU0NFYjRBQUFBQUFBQUFBSENBV0N6ODkwS2hlQlpSc1V4RUZJbUU3b3hFUW44a292RGNKYk96dTNkdFdUdlBabXJMNXZQNTJZbUpvYXZVNmRsc2RzNkNrK1BqMS9MOGxJZGh5b1ZTcVRTY3pXYm5CSWtCQUFBQUFLQTVCSHdCQUFBQUFBQUFBS0NaWURvZER6Wk1DemRkY25FUzBYRGdoL1BOek9mVE8vSjUybkVZMndjQUFBQUFPQ2tocFRN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BQUFBQUFBQUFBQUFBQUF3REtGZ0M4QUFCeVhtSktTM3YrTVRjKy9KQUFBd01rSnY1Vnd0T0U3QmdBQUFBQUFzRHh3eDNvSEFBQUFtdkg3SjJjOTNnNkdZWmcwUzh5bloyY25Bc2Q2bndBQUFJNG4rSzJFb3czZk1R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JQVRISE9zZHdBQUFKWm0xWnFYamZHODBFbEV0SFhMNXFOK0htOXQ3N25kNFhCZjdwK1orR3d3T1BPMXhhNjNmdU1taFlnb241ZkhkMjUvdHV1bzdTQXMyYUVlVXdDQTQ0bjZPN01ZNnUvbGlYRCtPMXEvcjhmcjc3WmVyMi9wN2wzOXRGYkx0MDFPRFg5QUZQVDlMcGZ2dzFJMnZXWFA3bTJ2SWFMTXNkN0hvMFB2VzdkaC9TVERNQndSVVNJZXVYZDBaUGRiNnBmbzYxdjdONlBaZkRZUjBlVDR2c3Nqa2VCUEdyZmljSHZmMzk3V2V6c1JVU1RzLzk3a3hQQTFSTWZ2OFFZQUFBQUFBSUJEd3g3ckhRQUFnT09idytHNWdtVTVnOTNwdWFKeG50bHNmME5yVzgvLzlmU3RmdkFZN05waFdjNzdmcmhPMUdNS0FIQXdDNTMvNExqRXRyVDEva0tyNWRzeW1kU1RrYUQvTzlPVEl6Y1U4dktrVG0vYzJOSFJmOXV4M3NHanhlbXhYYUlHZTRtSVRDYmIrVVJrcWw4bUhnLy91amJmYkx1ZzJYYk1adnNiMWNleGFQaFhSM0lmY2MwQUFBQUFBQUJ3L05BYzZ4MEFBSURqV3pnNCt5MjcwL09lVUNqdzNjWjVQWDByLzBKVUdSM3kwdS9aNFZuTyszNjRUdFJqQ2dBbmwzMTd0bTZvZjk0L3VQNTVJcUpDSVQ4N05yTHp2R2JyTEhUK2crT1AwK203Mm1nMHY0YUlhSFo2NUZORXBCQlJkdFkvK2JtT2pyNGYySjN1S3lLUjRNOHltY1RmanUyZUhubDJtK3VkUkVTeUxPMFRCRjAveTdHaXcrSDZ6MGdrZEplNlREZzhlMTlyZS9kdERNTndKclB0OVVUMC85dTc4L0M2cnZKUStPODVrbzUwTkJ6TmxtVmJub2ZNT0dZcU1VTVlDclNFUzdtbEJDZ2ZMVkRhVW1odmFDK2xsNkdGajl1Um9YVGdLNlhjVXVqdGJRbUU5dWxYU2tOTElkQXdGUklUNGppZVI4M3plS1FqNlp6N2gzMk1vdGlPWmN1UjVQeCt6NlBuMmNQYWE3OW5yYTJ6OTZOWGErMnlpSmllVTAxVlRWWHRyUkVSTTlQVDNXTmp3L2NzWm95ZUdRQUFBSllQSTN3QnVLQ09qbU8vOGVBRDMyN3E3KzFZYnFOb0h1OTcyRlZ6ejF6R2ZRcHcwY2JIeC9mTS9TbHVMeFFLdWZQdFc4YmZmMWZOUGVZeXpXMkhWRXZydXZkRVJHU3o0M3ZHeHNhK1Z0d3gwTmY5NlptWm1mNklpTFZ0RzM3N2NZN3hpaXN2TDk5UldWbjE1SWlJZ2I3dXZ5b1VDak1SRVhYMXExNDlyMmpQK09qb1BSRVJKU1VsbWFxcTJtZlAzVmxYMS9pQ1pFbXlJaUppY0tqdnJvaVl2ZkxSWDVEckhBQUE0QW94d2hmZy9FcFdyVnA3UjBQanFwOHByNmpZWGlnVXBxY21zd2M2Mm8vY01UbzYrdlc1NVpwYTF2NUtVK09xTjVhWFYyeWRuWjBkSFIwWi9sSjMxL0YzVGs1T25oM3hNUGRkYVVjT1BmaWNOV3MyLzBsMUp2UGNRcUV3UFREUSs3ZnRKNCs4TFNKeWMrcXRYck51dzIvVzF6Vy9xclFzMVRJMWxUM1UxWEh5Znl6MFEyemVjdDBYTXJYMVB4NFJzVy92ZDYrWm1wcmFIeEd4ZHUybUR6VzNyUG5WaUlnVHh3NjhZV0NnOTVNUkVXdldiL3JqVlUxcmZybFF5RTk5Ly81dk51N2N0WHVzR0hmeEhXL3ozNXVZU3BWdktHNDcxM3VGS3lvcU5xeFp1K1dqMVRXWjUrYnpzeE9EZzMzL3UvM2trYmRIeE16RmZJYTViWGZpMktIWHQyM1k4ckh5OG9wdGUrNjdkKzRmRGhmVUR4ZUsvV0xPbDhuVS8zaDlRL05ycTZ0cmZxUzBySHhkUHArZnlJNlBmcWU3KzhUNzUxNGZDK3ozeDd6bUh2bk92WWVlc1dIVDJnOWtNZzB2aVVna2hvYjY3anA1L05BdlYxUlVyRzVkdStuRDFkVzF6MDBrSWprOE12UlB4NDg4L09hSUdIcDBIWmZXcHdBcjBZVysveTduZS9XTUJUOFBYT0NlZGxFdTh2NTZVWEU5Vm5zZFBiejNXUzJyMTMrb0psUDNvNGxFTWpVK1B2cU56dllqdno0eE1YSC92TU1XcFIzcTZocHZLeXRMclltSUdCanMrN3Q1NThpTkRQVi92cUdwNVUyVmxUVlByNnFxMmprM3NiL1MxVGV1K3VuaTh0QlEzMmRyTXZVL1dsMVRlMnQxVGUzekkySlZSUFRNM1Y5OGoyOWRRK050YzBjNzE5VFduNTNPZVhod1lOR21jMTZzWjZsWTJMVjV5ZGN4QUFEQUU0R0VMOEI1ckd2Yi9FZE56YTF2S2E0bkVsR2VycXplVlZaZXVTTittTkJMYk54OHpaMTFkWTMvdFZpdXREUlpYdC9ROUpycW1zeHo5Lzdnb1YwUjQxMXo2MDBtazVXYnRsei81Zkx5aWkzRmJjM05yYjgwTzUzcjZlbzY5YjR6bThxMjczalMzWlZWMWJjVXkxUlVWRjYzWWRPMk93dUZoWTNPR0IwWnVydVk4SzJ1cm4zYTFGVFAvb2lJTTM4MGpJaUlxcHJhM2NXRWIxVzY1aWtSRVdOakkvOFJFZU1MT2RlNUpKUEp5czFicnYvM1ZIbkY1dUo2YzNQckhUTXowMzNkblNjWE5Db25tVXhXYnR5OC9jN1MwckttZWJzVzNBK1hlYjdZdUhuSG5jbGtTVlZ4dmFTa3BMWTZVL2VqVlRXMXR4N2N2K2VXaVltSjc4NnY2N0g2L1NLdnViUDFYWHY5dFY4ckw2L1lXdHpXMk5qeWhwSmtTVlZWZGVaWnhUK1NSMFRVMXpXK3FyQnhhKzdFc1VNL3M5QTJBSGlpdU16djFVdDZIampmUGVaaTQ3MkkrK3VpM0IrVHlaTHFUWnV2KzFxcXZHSmpjVnROVGUwTHFyYmRkTS8raCs5Lzh0VFUxTUhGYm9lNTc1NGRIeGw0MUpUTncyUERYMjVvYW5sVFJFUjFwdUcycXlyaFc3L3FOUkducDNPZW1wbzZPREk4OElYcW10cGJFNGxFYVdQejZwL3E3KzM2YUxGc1gxL25YY1ZwblRPWit0dmFJOTUyWmxjaWt6bjkvRGM5bmVzY0d4djYramxPZGNVdDByUGJGWG5PQXdBQXVKcVlVZ25nUEJvYVYvMU14T21wSVk4ZjNmL3EvZnQrOFBSVEo0Nzh3bFIyOHRqWk1nMHRieWorOFdtZ3IrZFRodzgrOE15dXJwUHZpNGdvSzB1MXJtdHJlZmY4ZWt0THk1b25KOGYzN3QvM3dDMTl2VjFucDVTc2ExajFxdUp5Yy9PYU54ZVR2Vk9UMlgxSERqMzBra01IOWo0dk96SHh2V1F5V2JtUXp6RXkwbjkzY1RsZFdmTzBNNHRONmNxcW00cFRCRlpWWlhhZjJWNlNUbGZ0aklnWUhSNzhsL1BWZVhEL25wdm52anR4ZWpyWE9YL2JJejV2ZHV5Qi9mc2V1S1czdStQRHhlM0ZkOU10UkdscFdYTXVOM25zMElHOXp6MTI1T0dYbjYxckFmMncwTmpQZGI2SWlOeFU3bWhuKzdGM0hUcnc0UFAzNzN2Z2x2Nys3citNaUVna0VtWE5xOXJlZHE2NkhxdmZMK2FhbTF2ZlZIYnN3ZjM3ZnZDTTN0NzJQenhiWDMzVDdibXBxUk9IRHo3d3JNNzJZKzg2dTcydSthY2lvdVI4YmJ1UWRnRzRHbDNPOStxbFBnK2M3eDV6c2ZFKzF2MzFVdUk2OTdsS0cvUDV3dGlSUXcvOStLRURlNTg3T2pyMDVZaUlaRWxKVFV2TCtuZGV6dm5PMXc2VjFkVlBQYk5ZbUppWWVIRCtjZG14NGU4WGw2dlNaNTl2VnJ4ME92TWp4WDhPR3hrZSt1ZUlpS0dodmk4VTl6YzJ0THhtM2lHOXhXbWR5OHNydHFaU3FXc2lJaW9ySzU5Y1ZwWnFqWWdZSGhxNEt5THlpeFhqWWp4TExlUmFXYXpyR0FBQTRHb200UXR3SG9WQ1lUb2lvcEF2NUtlbUpnNWxzeVBmNmV2ci9QajQrUEMvRmNzME5yZThNU0ppZG5abXFLK3YvWS96K2Z6NDZIRC9QOHpPem81RVJOU2VHVms3cjk2Wm80Y2ZmbjAyTy9yTlV5Y1AvL2Y4Ykg0eUlxSzh2SHhUc1V4OXd3Ly9XSHZpK1A3WGpJd00vdlBZMk5CWER1ei8vazhVNDdwWVUxTlQrM081cWVNUkVaV1YxVStMaUtodGFINkhrOE1LQUFBZ0FFbEVRVlJlUkNTeUUrUGZpWWlvcUVqdmlJakdxcXFxNjVQSlpEb2lZbWhpNUx3SjN3dTlML0Zjbi9mSWtmMXZ5R1pIdjluZWZ2UWQrWHgrSWlJaU5XZWs2MEljUDdyL3RXTmpRMThkR3VyL2grSzJoZlREUW1JLzMva2lJaDdlZDkvTjNkM3R2ek0yTnZ6djJlem8vc0grcms4Vjk2VXJLNTkwcm5aNHJINi9tR3R1VHRuWkkwZjIvMXcyTy9LdDlwUEhmajJmbnowN0dydjkxS0czam82Ty9rZDNkL3Z2VEUxTkhvNklPTjJ2bGF2TzE2NExiUmVBcTgzbGZLOWV5dk5BeFBudk1SY1o3MlBlWHk4MXJuT2Q3dWlSdlM4ZkdSbjg0dGpZMEZjUEg5ejdtamlUUUt6Si9IREdrTVZzaDFTcWZFTkV4TXpNZEg5RVRNNC9KcGZMblNvdWw1V25ObHprNTFqMkdwdWFYbHRjSGh2dC8wSkVSQzZYMnplZG16d2FFVkZaVmYyTWlvcUtSM3plb2FHK3M5TTExelUwdlRRaUlsUFhkRnR4Mi9CUXoyY1dNOGJGZUpaYXlMV3lpTmN4QUFEQVZjdVV6Z0RuMGRQVDhlSFcxdlh2VDVZa0s3WmZjL04vam8yTmZLMnZwK01QNS82eEtwMnV2REVpb3FTa3RHNzdOVGQvYjM0ZHBXWGw2K1p2bTVuT2RVYkV3Sm5WcVpuWjZaNVVTZm42UkNKWlhpeFRrVTVmRnhFeE16UFRQKytQWjczVDA3bk9WS3A4L1VJK3k4akk0TjFOVGF0Ly9rd2lNbFZUblhsK1JFUnZUK2VmcmQrNDVjbUpSTEs4cHI3K2xySkVxamtpWW5vNmR5bzNOdmFvMFRTWFltWm11aXNpQnMrdXprejNwVkxsNnhPSlJPb1M2dW90dm9ONHJrdnBoOHM1WDBSRVkrT3FWOWMzckhwRHVyTDY1cEtTa3RxNSs1S0paTlg4OGhmVDd4ZHp6YzJKclNzaStzK3V6c3owcFZLbnA1aWVtSmc0TytwcGVqclhYaHdwVkZHUkw1OTgxSi9NQVlpNHZPL1ZTM29ldU1BOVpnSHhYdkQrdWxqM3grbnBYT2ZVMU5TaE9adDZwcWR6WFdWbHFUV2xaYW5WbDNPKzg3VkRNbGxTR1JGUnlPZXo1d2xyWWs3WlI5MTNWNmpTdXZxbVYwYWMvaWV3WEs0d1hGVjFldWFWOFlueCsrdFNGWnNpSWxGVDEvU3F5YTVUdjE4OHFLK3Y4L05yMnpaOTlQUzB6bzIzOVhSMWZLQTJjL3I5dmRQVHVmYlIwZEY3bCtUVHhPSTh1MTJwNXp3QUFJQ3JpUkcrQU9mUjNYbnlmeDQ1OU5CdFl5TWoveDRSaGVycXpMTTNicjdtNzFldmJudFBzVXdpa2J4ZzBqS1JTSlROMzFaNDlKUjZoVWNmZHpvSldDamtjK2VvYzhHSjB0SGh3UzhWNjYyc3JIeFNUVTNkOHlNaVB6alk4NFdKOGJIdlJFVFVwR3QzcDZ0T3Y3OTNaR1R3N2d0VXR5Q0ZRbUgrTzRjZjlYa3ZWbkgwMG55WDBnK1hjNzdWcTl2ZTA3WmgyNmVyYTJwdkhSOGYvWGI3eWFQLzdmREJoODYrYXpBU2ljVDhZeTZtM3kvbW1qdDc4Sm5wdU0vamgvc1NoVXR1YjRBbmtzdjVYcjJVKzlENTdqRVg2Mkx1cjR0MWZ6eFgyeFJmTVpHZms1QmR6SGJJNTAvUGhKRkkvdkFmbythcCtHRjgrYXZpMzVreW1mb1hscGFXTlVlY2Jxc2QxOTc0N1cwN2R0Ni9iY2ZPKytlK3Y3YWh2dW04MHpwWFZkWGNra3BWWDUrdXJMNDVJbUpvc1A5emNSblBYcGRyTVo3ZHJ0UnpIZ0FBd05YRUNGK0FDeGdaR2Z6Q3lNamdGNnFxcW5adTJYclRONU1seVlybVZXdnU2T282K2Y2SWlGeHU4bmg1ZVhyYjdPenN5QSsrLzYybWlGalFkTXZuTXoyZDYwaWx5amVVbGFWYTArbjArbXcyZXlJaUlwVktYVnMyWnlUTnhSb2VIdmh5b1ZDWVRTUVNKWFVOelQ5VlhsNnhaV0ppN0Q4alluQjBiT2lyVmRXWloxVlZWKzlPSkVwU0VSRWpRd1BubmM3NVhCS0p4UG4rR1B1NHVKeCt1SlRZbTFhMXZqVWlZbloyWnZESW9iMC9GaEg1K2RNclhxckh1dVllTDB2ZHB3QXJ5WlY2SHJoY2l4VlhXVmxxVFVRMFIwUnZSRVJsWmVWVFNrcEs2eUlpSnJNVER5MzIrU0pPenpaU1hsNnh2YlMwckNraVVoSHhpSCtDS3k4dlgxdGNuc3BObmJ6VTh5d245UTJyZnZxeFMwV2swMVUzcFZMVjErVnlZMmZiZm1pbzc4N3FUT1o1aVVTaWRPMjZkZStMaUVSRXhFQi83NkpPNTN3dWwvTE1zSkJyWmJuK2ZnRUFBQ3duUnZnQ25NZm1yZGZmWGR2UWZIdGxaZVZUVXFtcUd4TEpSRWxFUkNUaTdPak40ZUhUVSsyV2xKUmtObSsrNWpPMXRiVS9XbGxaK2VSTXB2NGw2OXEyL0VsRU5GN0t1ZWVPc0czYnNPM09xcXJhNTJjeW1SZHQzbnI5WnkveDR3eGxKOGEvSFJGUlY5Zjh5b2lJMGRIQmY0dUlHQnNaL1VwRVJFVkYxWFVWNmZSMWhVSmhkbmg0NEZIdmpEMlgyZG5aNFlpSXNyTFU2cWFtbGpkbE12VS9kb254WFpaTDZZZkxpYjA0aFhOSlNXbHRZMlB6NjZxcjY1NnpidjMydjduY3ozRXgxOXlWdGx6NkZHQWx1VkxQQThzbHJrUWlVYnAxKzQyZnE2NnVlMDVOVGYxdEd6WmRlL2FlTnpEWWQzWjVNZHNoT3pGV2ZLVkZzcXFxNnJyNSs5UHA2aHVMeTVQWjhmc3V0dDVscktxMnJ2NWxaNWJ6ZSs2N2QvV2UrKzVOelAwWkdPaitkTEZ3WTJQakkwYjU5dlYxZnI0NDZqdFRXMzliUkVRdU4zVWlteDM5MW9WT21reVdWRGMwdGZ6Yy9KK0xDZmh5bmhrV2NxMHMxOTh2QUFDQTVjUUlYNER6eUdUcVhwakoxTDF3L3ZhKzNzNC9MeTUzbkRyK3U3VzFUUzhyTDYvWW5xbHJmSG1tcnZIbGM4dWVPdG4xMnhIakN6NTNmMi9IYjlmVk5mMWthV2xwWTJWbHpkTzM3YmpoM3lJaVptYW1lMlpuWjRhS28yb1dZbVM0Lys3S3F1cGJVcW55RFJFUm84UERweE8rWTBQZkxCVHlVeVdscFEybjEwZnZqWWloaTZsemRHVHdYK3JxbTI2UGlGaTNmdXZISXlMMjNIZnY0NWFjTExxVWZyaWMyRWRIaC80MWsybTRMU0tTYlJ1MmZ6SWlvamcxOXVXNG1HdnVTbHN1ZlFxd2tseXA1NEhsRWxjK1B6dGVtYTUrMnRidDEzOTE3dmF4c2RGNyszczdQcmJZNTR1SUdCMForR0x4ZmJicHFycm5qWStQNzVtN3Y3cW05bmxuNHhnWitPSkZWYnFNMWRjMy9VVHhYY1JqbzhOZmk0anUrV1dHQnZvLzA5RFE4cnFJaUxxR3BsZDFkaDUvOTV6ZHZXTmp3MSt0cWFsN2Z2SFZJTU1YTVoxemFXbHA0L3IxVy85aS92YUJ2dTVQUEZiTWwvUE1zSkJyWmJuK2ZnRUFBQ3duUnZnQ25NZGdmODhuYzdtcDQ0VkNZU2FmejA5TVRJejk1NmtUUjk3YzJYSGluWE9MN2R2N3ZXZjA5blorSkRjMWVheFFLRXpuOC9tSmJIWjhUMWZIaWQrTUdPKy9sSE5uczlrVEJ4NisvNWtqSXdQL2xNL1BqdVh6cytNakk0TmZQUER3bnVjVVIxTXMxUER3eU5sUncvbDhQanMyTm56dm1kWEo4WWtmanY0WUhSMjg2T21jangzZC85YmhvZjY3OHZuWnNVS2hNRE9aelQ1NEtiRXRnZ1gzdytYRWZ1VFF2amNNRGZaOU5wK2ZIY3ZQem80T0R2WC8zWUg5aDE3MjJFYyt4b2U0dUd2dWlscEdmUXF3a2x5UjU0SGxFdGZNekV6ZmtjTVB2U1NiSGQ5VEtCUnkwOU81OXQ3dWpnOGZPdkRBaTJQdSs0MFhzUjM2KzNzL056czdNeFFSMGREUTlLcDV1MHRyNnhwL01pSmlhaks3YjNSMDlONUhWYkRDMURmK2NEcm53ZUcrYzg3b01qSXkrSyt6c3pPREVSSGw1UlZiMHVuTTArZnVIeDRjZU1SeEF3UDlkMTZKV0lzdTg1bGhJZGZLY3YzOUFnQUFBQUFBZ09WcjU2N2RoWjI3ZGhldXUrRXB4NWJpL0MwdGE5OVpqS0dtcHVhVzR2YjYrbFd2TFc2dnJXMzR5YVdJRFFBQUFKWVRJM3dCQUFCWWRycTcyeitZblJpN0x5SmlkZXVHM3orenVhSjFUZHY3SWlLR2gvcnZHaDRldUd2SkFnUUFBSUJsd2p0OEFWYTRKOTM4ak1rTDdmLysvZCtzZUx4aXVSUXJQWDRBV0N6dWlZK1NPMzVzLzMvZHN1M0diMVJWMXo2enNYbk5XOHRUNVJ0VDVSV2JKeWZHN3o5NjVPRTNMSFdBQUFBQXNCd2tsam9BQUM1UEtwVzY1a0w3YzduY3c0OVhMSmRpcGNjUEFJdGx1ZDBUZCs3YVhUaDkzcW5qRHozNDNZMlA1N2tCQUFBQUFBQUFBQUFBQUFBQUFBQUFBQUFBQUFBQUFBQUFBQUFBQUFBQUFBQUFBQUFBQUFBQUFBQUFBQUFBQUFBQUFBQUFBQUFBQUFBQUFBQUFBQUFBQUFBQUFBQUFZRmxKTEhVQUFIQWV5WjAzNy81S1JGeVRpT1JiN3IvLzY1OWI2b0FBQUFBQUFHQzVTUzUxQUFCd0xqZmYvTXlmamtROE94S3hxaEQ1ank1MVBBQUFBQUFBc0J4SitBS3dMQlZLQ28xblZ4S1JXc0pRQUFBQUFBQmcyWkx3QlFBQUFBQUFBRmloSkh3QkFBQUFBQUFBVmlnSlh3QUFBQUFBQUlBVlNzSVhBQUFBQUFBQVlJV1M4QVVBQUFBQUFBQllvU1I4QVFBQUFBQUFBRllvQ1Y4QUFBQUFBQUNBRlVyQ0Z3QUFBQUFBQUdDRmt2QUZBQUFBQUFBQVdLRWtmQUVBQUFBQUFBQldLQWxmQUFBQUFBQUFnQlZLd2hjQUFBQUFBQUJnaFpMd0JRQUFBQUFBQUZpaEpId0JBQUFBQUFBQVZpZ0pYd0FBQUFBQUFJQVZTc0lYQUFBQUFBQUFZSVdTOEFVQUFBQUFBQUJZb1NSOEFRQUFBQUFBQUZZb0NWOEFBQUFBQUFDQUZVckNGd0FBQUFBQUFHQ0ZrdkFGQUFBQUFBQUFXS0VrZkFFQUFBQUFBQUJXS0FsZkFBQUFBQUFBZ0JWS3doY0FBQUFBQUFCZ2haTHdCUUFBQUFBQUFGaWhKSHdCQUFBQUFBQUFWaWdKWHdBQUFBQUFBSUFWU3NJWEFBQUFBQUFBWUlXUzhBVUFBQUFBQUFCWW9TUjhBUUFBQUFBQUFGWW9DVjhBQUFBQUFBQ0FGVXJDRndBQUFBQUFBR0NGa3ZBRkFBQUFBQUFBV0tFU1N4MEFBQkU3ZDk2eU01THhrYVdPWTNsSlBPZVI2NFY3bGlhT3ExZys3dGl6NXh0N2xqb01BQUFBQUFBdVhlbFNCd0JBUkpRbTZ5SmZlTTVqRjN3aW01OEE1cktWSnVxV09nUUFBQUFBQUM2UEtaMEJBQUFBQUFBQVZpZ2pmQUdXbzJUaXVVc2R3bElyNUtNNmtTeHNQYjBTWTVGSUhGcmlrSzRPK2NKWGxqb0VBQUFBQUFBV2o0UXZ3TEpUdUdmUGQrLzk2bEpId2RWcDU2NWI3akU5TmdBQUFBREExY09VemdBQUFBQUFBQUFybElRdkFBQUFBQUFBd0FvbDRRc0FBQUFBQUFDd1FrbjRBZ0FBQUFBQUFLeFFFcjRBQUFBQUFBQUFLNVNFTHdBQUFBQUFBTUFLSmVFTEFBQUFBQUFBc0VKSitBSUFBQUFBQUFDc1VCSytBQUFBQUFBQUFDdVVoQzhBQUFBQUFBREFDaVhoQ3dBQUFBQUFBTEJDU2ZnQ0FBQUFBQUFBckZBU3ZnQUFBQUFBQUFBcmxJUXZBQUFBQUFBQXdBb2w0UXNBQUFBQUFBQ3dRa240QWl3RGlkbkUzaWpFUUVSRW9aQzRaNm5qNGVwMTl2b3F4RUJpTnJGM2ljTUJBQUFBQUFDQXE4UE5OeityK2VhYmR6OGxJaEpMSFF0WHRjVE5OKzkreXMwM1A2dDVxUU1CQUFBQUFBQUFBQUFBQUFBQUFBQUFBQUFBQUFBQUFBQUFBQUFBQUFBQUFBQUFBQUFBQUFBQUFBQUFBQUFBQUFBQUFBQUFBQUFBQUFBQUFBQUFBQUFBQUFBQUFBQUFBQUFBQUFBQUFBQUFBQUFBQUFBQUFBQUFBQUFBQUFBQUFBQUFBQUFBQUFDV1VHS3BBd0M0R0JVVkZSc2JHbHZmbXNuVXZ5aFZYcjQ1a1VpVTUvT3pvMU5UMlVNOVhSM3ZIeHJxKzhlSWlKMjdkaGNpSW5LNXFlTVBQZmpkamVlcnIxaHVyajMzM1p1NDBQNmlycTZUNyt2cU9QSGVjNVh0N2VuOG8vWlRSKzZZZjh4MU56emxXQ3BWdm1FaDU3bFFmQ3hMRGExck4veGFiYWJocGFueWlpMkpSS0k4UHpzN25KM003dXZxT1BIdXNiR2hyeFlMWHVyMVZaVFA1N1BUMDdtVEl5UERYeDdvYS8rOWJEWjdJaUppNjlZYnYxeWR5VHd2SXVMazhZTS8wOS9mOCtuNXh6YXVXdjFMYmV1MmZEUWlvcit2Njg5UG5qajhpMWN5SmdBQUFBQUFycXprVWdjQThGaWFtbHJldEgzSHpmdFd0YXo1dFlwMCtvWmtNbG1aU0NSS1NrcEs2eW9yYTU1U1VWbTVhNmxqTEdwcVh2MldWRlhWalVzZEI0K3Y4dkx5TGRmZitOUUhXbHJXdmJNaVhYbmoyV3UwdExTaHVycG1kMFZWZXVkaW5pK1pUS2JMeXl1Mk56ZTN2SG5ydHB2dUx5OHYzeG9STVRUVTk5bGltWnBNL1czbk9qYVRhWGhwY1hsd29PL09LeDBUQUFBQUFBQlhWdWxTQndCd0lRME5MVzljdDM3cnh5TWk4clA1eWY2QjdvK05qZlIvY1hwNmVqQ1ZxbXl0cnNtOE1KK2ZHVjlvdlFmMzc3bDU0K2JyL3Jtc0xOVmFYRDlYdWVucFhPZXhJdy85K054dDQrUFJkYjU2RTRsRTZmcTFtLy8wMElFZlBPZGk0NWk3dm0zSHp2dlBkMTZXcnpYck5uMjRyQ3kxTmlKaWNMRG5iNFlHZWo2Vnl4V0dVK255RFhXWitwY244b25aY3gyM2tPdXJXTFpRS0NSU3FmVEdsdGEyOTZiVFZUZVZsSlkyckY2OS9wM0hqeDk4UTE5ZjUrZlh0bTM2MDBRaVVWS1RxWDlSUkpSRnhQU2NhcXBxcW1wdmpZaVltWjd1SGhzYnZ1ZEt4M1QrVmdNQUFBQUFZREZJK0FMTFZqcWRibHUzZnZPZlJFVGs4N1BqQnc4ODlMeHNkdVE3eGYwVEV4TlJuTXA1b2NiSHgvY1VDb1hjM1BWemxTc1VDcm56N1R0SDJabEVJbEZhWFoxNWRuMTkwMDhQRHZiOXpjWEVjYm5uWmVuVjFOUTlMeUppZG1abTRQalJnNjh0YnM5bTR6dkRBNzJmamZQY2J4ZDRmWjB0T3pFeGNmL0V4T2krNjI1NDZyNklpSFJWOWRQT0ZPc1pIeDI5cHpxVGVWNUpTVW1tcXFyMjJlUGp3MTh1MWxGWDEvaUNaRW15SWlKaWNLanZyb2g0VkNMNkNzUUVBQUFBQU1BVlpFcG5ZTm1xcjI5NVN6S1pURWRFZEhXY2VPL2NaTzl5bE10TkhzNU9qTjBYRWJGbTNhWVBSRVRtU3B4bnpkcE5IN3hwNTQrTU5yVzBQdXBkd1N5dGt0TFMra3ltL2x3anMyY1crMXk1WE81SWNUa1JpYlAzODduVE90YzFORDVpV3VlYTJ2cXowemtQRHc0czJuVE9qeFhUK1RTdFd2dXIxOS80MUZQcjEyLzdaSGdtQVFBQUFBQzRKUDY0Q2l4Yk5abTZGeGVYZTNvNlByV1VzVnlNWkNLUk9uSDh5RnNqb2xCV2xtcGQyN2J4dlZmaVBFM05xOStjVEpaVU56V3UvcmtyVVQ4TE56b3lkUGVaeGNUbXJkZjkwNGFOMi85UHFycjZoaXQ1emt3bTg5emk4c1Q0MlBlS3kzMTluWGNWQ29YWjAyVWU4UjdmUkRFWlBUMmQ2eHdiRy9yNjR4WFQrYXhwYlh0dldWbHFiVVBUcXAvMXpsOEFBQUFBZ0V0alNtZGcyU3F2U0crTGlKaVptZTZOaU42bGlDR1ZLdCt3YzlmdXd0eHRYVjBuMzlmVmNlSzk4OHNXQ3BISVprZS8yZC9mL2NuR3hwWTNORFd0K2VYZTdyNy9sY3VON1YzTW1Qcjd1ei9lMkxqcVRRTjlQWjljekhxNWRGMmR4KzlJVjFZL05aVXFYeDhSaWZxRzVsZlhOelMvYW5Dby82NmV6dU52eTJhenA4NTEzRUt1cjBRaWthcXFxdHBaS0JTU0ZSVTFPOWVzMi9CN0VhZW5WZTdyYS8vUW5LSzl4V21keThzcnRxWlNxV3R5dWR6RGxaV1ZUeTYrczNwNGFPQ3VpTWcvampHZFUyOWY1NTgwTjYrNVkyeGs0RXRUVTFPSEg2czhBQUFBQUFDUEp1RUxMRnVKUkNJVkVWRWNyYmpzSlJLSmlJaVR4dys5bzY2MjhTZEtTa3NiMW0vWStLZUhEajc0M01jNmRDSGFUeDU1Vy92SkkyOWJ6RHE1UE5sczl0UkREMzczS2V2WGIvdUQrc2JtMXlZU2lkS0lTTlRYTmI2aXBqcno3SVA3di8vTXFhbXBnNWR6anJLeVZPdTJIVHZ2bjd0dGVqclhlZkw0b1orYi84N2RvYUcrTzZzem1lZEZSTlExTkwyMHA2dmo0VXhkMDluUnZzTkRQWis1bkZndUphWno2V3cvL3E3Tzl1UHZXb3hZQUFBQUFBQ2VxQ1I4Z1dWclptYTZyNndzdGJxMHRLdzVJbW9pWXZUeGptRjZPdGQ1N01oRGozZ242L2g0ZEQzR1lYMmRIU2ZldVc3OTVvOVYxOVRlV2wvZjlPcEVGTTQ1bXBLclN1K0pFd2RmMzl0NzZqY2JHbHQvcmFsNTlTOGxFb215MHRLeVZXdmJObi80eUtGOUw1MS93Q1ZlWDJjTkR2Yjh6Y2pJNEJmbmIrL3I2L3o4MnJaTkgwMGtFaVdaVE9OdFBWMGRINmpObkg1LzcvUjBybjEwZFBUZTg5VjVwV0lDQUFBQUFPREs4QTVmWU5tYW1Cajdka1JFSXBFb2FXaG9mc1ZTeEZBb0ZITGo0K043NXY1RWpEOW04cXV2ci9NdkppYkcvak1pWXMyNlRSKzQ4cEd5WEdTejJaUHRwNDdjY2ZqZ0F5K0lpRUpFUkhWMTdUbEhlUy9rK3NybHBvN3Z1ZS9leElHSDczOXlMamQxUENKaTFhcDEvNzIxZGNQN3oxRzhkM3gwOUo2SWlLcXFtbHRTcWVycjA1WFZOMGRFREEzMmY2NFkxK01jRXdBQUFBQUFWNENFTDdCc0RmYjNmTHE0dkdiZHB0K3JxS2pZZko2aUpZOVRTQXVSUDNYaTRDOUZSTDZzTExXMkxGV3hhYWtENHNxcHFhblpQWC9iMk5qWTEyWm5aZ1lqSXFKdzd2ZmxYb3FKaVluN2poMTU2T1dGUWlFWEVkSFN1dTUvMU5UVTNESy8zTkJRMzUwUkVZbEVvblR0dW5Ydmk0aEVSTVJBZisraVRPZDhLVEVCQUFBQUFMRDRKSHlCWld0b3FQL3ZSMGFHdmhRUlVWcGF0bXJiamlkOWQvWHF0dmRVVjFjL081M09QSzIyb2ZtVkd6WnMvK3VXMXJiZm1IOXNNbGxTM2REVThuUHpmNHI3cTZxcWRoYmZFVnhjUDFjTWlVUWlWVlZWdFhQK3o4WEVQekV4OGQzK3ZxNlBML3lUWDlpYXRacytlTlBPSHhsdGJsN3pLNHRkTjVkbXk3YWJ2clp4MDQ3UDFEWTAzNTVPWjU1V1hWMTM2L3IxMno1WlVscmFFQkV4TmpieTlYTWRkNm5YMThURXhQMWRIY2ZmZDJZMXVhNXQyeWNpb254dW1iNit6czhYMzMrZHFhMi9MU0lpbDVzNmtjMk9mdXRDZFYvSm1PWmJ0WHJOMjYrLzhhbW4yalpzL1VTY1NVZ0RBQUFBQUxBdzN1RUxMR2VGSTRmMjNyNWwydzJmcmFtcGZVRkpTV245NmpYci85K0k5WThvMU5WMThuM3pEeXd0TFcxY3YzN3JYOHpmUHREWC9ZbUlpRzA3ZHQ0L2QvdTJIVHZ2MzNQZnZZOUtPSldWcFZybmw0MklPRmZaY3psNTR2QTdhK3NhZi9MTWU0Z1hSVlB6Nmpjbms4bkt4dWFXbisvdDdmamp4YXFYeTVLc3EyOTZaVjE5MHl2bjc1aWRtUms0ZGZMRTI4OTEwT1ZjWDkzZDdiOWZXOS80WHlvcmE1NWVYcEcrdHJXMTdkMmRuU2ZmTTZkSTc5alk4RmRyYXVxZW4wZ2t5eU1paGg5ak91ZkhJYVpIV0wxNi9XOG1reVhWalkwdGIrenBPdmtIVTFOVEJ4N3JIQUFBQUFBQVBKSVJ2c0J5TjNUNDRJTXZPbnJzd08wancwTmZtSm1lN2k0VUNqT0ZRbjRxTnpWNWJHU28vKytIQndmdlh1b2dMMkN3NDlUUmR5eG1oZjI5WFIvTDUyZkhCdnA2UHJtWTlYTHBPanRQdkh0aWZPd2JzN016ZzRWQ1lUYWZ6MmNuSnljZTZ1M3QvTWpoUXorNE1aY2JlK2dLbkhiMitOSDlyOHZuOHhNUkVhdFd0NzJqcXFycXBya0ZoZ2NIUGp0M2ZXQ2cvODRyRU1lQ1lwcXJ0N2ZqVC9MNS9NVElVTjgvVEUxTkhiN0NzUUVBQUFBQUFBQUFBQUFBQUFBQUFBQUFBQUFBQUFBQUFBQUFBQUFBQUFBQUFBQUFBQUFBQUFBQUFBQUFBQUFBQUFBQUFBQUFBQUFBQUFBQUFBQUFBQUFBQUFBQUFBQUFBQUFBQUFBQUFBQUFBQUFBQUFBQUFBQUFBQUFBQUFCd2haUXNkUUFBRjZFcUlzb2pvaEFSK1hQc3I0NklWRVRNbmluelJLSnRsaGY5QVFBQUFBQUFBRVhwZE9acE8zZnRMdXpjdGJ0UVUxT3plLzcrVEtiK0pXZjJ6MVpVVkd4WWloZ2pvblp0MithUE5yZTAvcmZITXdadHM3em9Ed0FBQUFBQWxrTHBVZ2NBY0FFbGJSczIvdkdaNWZ5NjlkdisxOXlkSjQ4ZmVmUHFOVzN2aVlnb0ZBcjVUVnV1dTN2dS92Nytyci9zNmVyNGc4VUtwcUdoNVkwMWRmVXZQbjdrNGR0anp1ak5wcWFXVnpZM3QvNVNSTVJEWTN2Ky9XTHJTNmRybnRIYXV1YlhLNnRyYnlrcEtXM0l6ODZPakUrTWZydW5xK01EWTJORFgzbU13Ni9xdGxtQkZxMC8yalpzL2NTbEJKQ2RISCt3cjd2ekl4SDZBd0FBQUFEZ2lVVENGMWkyV3RldWYzOWxaYzNUejZ3bXk4dlRPK2J1YjFtOTloM0YvWWxFb25UKy90S1M4bFdMRlV0ajQ2clhGUk54dWJYci8yZG4rNGwzRnZjMU5LMStVMFRFOUhTdUk2YW5wMU9wMURYbnFpT1h5N1ZIeEdqRTZkR2VtN1pjK3crSlJPTHM5M0JKYVdsREpsUC9ZNWxNL1l1T0hqdnc2dUdCM2p2UEY4OWl0czNPWGJzdmFXcmg0MGYzdjNwd3NPL3ZGcnR0VnFMRjdJL0d4cFkzWGtvTW95TkRkL2QxZDM1RWZ3QUFBQUFBUExFa2xqb0FnSE5wYmw3eksydmJOdjFSUk1TcDltTy9PakkyOUcvWGJMdnAyL244N05qUnczdGZPRDQrZnZ6R0ovM0kwWktTa3RxaHdiN1BEZzUwL2NXbUxUZDhLVGMxZWV6STRiMjNUazVPSGwva2tFcTM3M2pTdlpWVjFVK0xpTUtSUXcrOVpHUms4SXMxTlRYUDNMTHRwcTlmVEFWSEQrLzdxZUhoZ2M5RlJHemRmdE4vVkZlZm52YTN0N2Y3endiNnV2KzZ2cUhwSjFlMXJQbTFpSWlKaWRIdkhuajRnYWVlcTU3RmJwdkxUZmd1ZHR1c05NdWxQMFpIaHU0K2ZHanZpK01KM2g4QUFBQUFBRTgwUnZnQ3kxSkZaZVZORVJHRC9iMy91Nis3L1E4akl2cjdlLytxdWJubEZ5c3FhM2FQajQvdk9YWms3MHZYcnQzeVI4ZU83di9saU9nWjZPLzk2NXFhekszNWZHblZGUWhwNXZpeGgxOTN6WFc3dnA5SUpNdlhiOXoycVFjZitNNzJWYXZYdjNjQmRaeE41SldXbHRRWGw5dFBIdnIxaUJqTHRvL3VMU1o4RTRsazhmdTVidTI2emUrTmlKak1UUnpvNytuNi94YTdiUWI2ZWo2MXNLWTRiWEl5ZC9UTTRxSzJ6VXF6MlAyeDU3NTdML2Vmc1o3US9RRUFBQUFBOEVSamhDK3dYSld0WDcvMW93MU5MVys2bElOUEhqL3crdjcrM3I5YTVKaGk5ZXAxdjlYY3N2YU9VeWNPdnptZm54N1l0T1dHdXlNaUJ2cDcvL3JFOFFPdm0xKytzYkg1WjlzMmJQOWtvWkNmK3Y3OTMxd2ZFVDBSRVMwdDYzNmpkZTJHMzQySTZHdy85cTd1N3ZZL1hOdTI5VVBOelMxdmpvZzRlZkxvTC9mM2R2eHBSSlR1M0xWN09pSmlhaXA3Y04vZSs3YkhWZDQySzVEK0FBQUFBQUJneVJqaEN5eFgwOTNkSno5VVUxdi80K2ZZbHl3clM3VkdSTXpPekF6a0MvbHNjVWRaV1dydGxReXFxK3ZVN3cwUDkvOWxOcHZ0dWZiNlhUODRzem5mMVhuc2Q5THBkTnYyYTNZZWpJZzR1UC83ejVpWW1OaXpxcVh0MXlNaUJnZDdQeE56RW1qZDNhZitvQ3lWV3RmVTNQcVcxclViZjd1bGRmMjdrOGxrT3ArZkhldm9PUGxiWjVLOUVSR1Z4V01Lcy9teE00dFhkZHVzUVBvREFBQUFBSUFsSStFTExGdFRVMVA3OS83Z1A5ZWRZMWZUemwyN2V5TWlUcDA4L0pZejc1R05pSE8vLzdSdHc5WlBYRTRjaFVKaDl0U0p3NzlRREN1YnpaNktpTkxlN3M0UHRxeGUrKzdSa2FHN2M3bmN3NVdWbFU5SkpKTGxaNDdwcTZxcXVpbVpURlpIUlBUMWRQenh2R296aGNqbkNvVkNMcEZJcEpMSlpEb2lZbmhrNkYvR1J3ZnVMQlpLcHpQWEZwZkhzMlAzRjVjWHEyMFcyV0sxellxenlQMVJ2MmJOeG5jc05JYU9qbVB2am9pWnVXRTlVZnNEQUFBQUFPQ0pSTUlYV002cWQrN2FQUklYbUg1K3c2WWRmN3RoMDQ2L3ZWQWxqWTB0Yjd5Y0lPWWxmQ3V1dmY3SjMrL3Y3ZnA0VDAvN24vZjFkWDQ2SWlvaUlpb3FhbTRxSHBQUDU5UFpiUGI3ZXgvODd2cUlxSStJd2VLK2REcTlidFBtNis1SmxWZHN6dWRueHpwT25YaDdxcnhpYzJOanl5L1UxelcrSWxOVCs0TGpSL2U5YW1SazVPNjZocnFYRlk4YjZPdjlQM1BDV3BTMldXU1gzVFlyMktMMVIwVkZSZTJxMVdzdkplSDczbmhrd3ZlSjNCOEFBQUFBQUU4WUVyN0FzcFZPWjY2UE13bTBtWm5wbmlqRTZSR1JpVWlVbHBhdGlvaVluWjBkTHVUemsvT1BuU2xFZHY2MnhWRGIwUHpTOHZLSzdXdldiZnhnUkNIUjA5UHh3WWlZaklpb3JxbTl0Vml1b2JIbDlaMGRKLzdIbWRWSEpOQld0Mjc0U0txOFluTkV4TEVqKzI4ZkdSbjg1NGlJdnQ3MlA5dTArYnJQVnFRcmI5eTA1WVovUEhIc3dNODBOYlcrT1NKaWJHVG9YOGZIaDc5Y3JPTnFiWnVWU244QUFBQUFBTEJVSkh5QlpTdGRsYjR4SWlLZm54MS84SUh2ckk2STRoUzRQNXdtOThTaFg1dzdUZTY1N0xudjN2T091bHlveHZybW40Mkl5TS9tSjN0Nk9qNDVaMWQxYmJBY2pTSUFBQVo1U1VSQlZGM0QyZEc0VGMydHY5alpjZUozSTJKa2ZoMDFtYm9YUjBUTXpNejBGNU85RWFlbkJYNTQzLzNQM25IdHpxK2swMVU3aTZOQnA2ZHpIZTN0UjE0L3Q0N0ZhcHZGdEJodHMxSXRabjlNVGs0ZVc0eHI5b25jSHdBQUFBQUFUeVFTdnNDeVZWRlJlV05FUkRKWlVyVnoxKzc4dWNwY2FKcmNnL3NmZk1IY1ViR1hLNTFPcjYzSjFMMG9JbUpvdVBmT2lPZ3Y3bXRwYmJ1anBLUWtFeEdGcWFuSncrWGxGVnZYcnQzMFcrM3RSMy90VVJVVkloOFJrVXdrcStMUlUrZ09kWGVlZlAvR3pkZmNGUkZSS09TbkRoN2Q5NkpjTnRzK3Q0cXJ0bTFXS1AwQkFBQUFBTUJTU1M1MUFBRG5reXBMdGM1TVQzY1hmd3FGUW01K21kbloyZUc1WldabVpzNG10dkw1d3RoaXhsTmIzL3p6aVVTaUpDS2l0N3Y3WTJmanJLNitvV1hWdW5kRlJJd01EZjVUWi91eHQwZEVOTGVzdWFPcXF2YjU4K3NaR1IzNjE0aUlaRW15WXZ1T0ovMUxYVjNqeTlMcG1tZlUxemU5YXNQbWEvNTJ3NllkZHhiTEpoTEo4bldyMjM2M3FxcjIrWmxNdzR0cmFtcWVGWEgxdHMxS3BUOEFBQUFBQUZncWl6Yk5LY0FWVXBySk5MeWdxYW41RnpKMVRTK0xpTVRRWU4rZGRmVk5yNHlJT0g1MC82c0hCL3Z1aW9qcGlJakd4bFgvVDl1R2JaK09pSGo0b2U5dG1aeWNQTEpJY1pSZGYrTlRqNWVWcFZvbnM5a0hIOTUzMzQwUkVSVVZGUnMzYjczaHE2bFUrWVpDb1pEYnQvZUJtM081c1llMmJyL3hudXJxekxObloyZUhEeDE0Nk1YWjdNaTNpaFZWVkZSczNMTDFocStWcGNyYnpuZXlzYkhSZXljbWhyK3hhdFc2dDgvZDN0VjE4bjFkSFNmZXUxaHRzM1BYN2tKY2hwbnA2ZTRIZi9DZHRzVnFteFh1c3Z1amJjUFdUMXhPQUlWQ1lmYlVpY052MVI4QUFBQUFBRThjcG5RR2xxWGEyb1pYMURjMHY2SW1VL2ZDa3BMUytqT2JDOTJkcDM2N3MvUDRSM2FlU2FKRlJGeHo3YTc3eWlzcXRoY0srVnd5V1ZJZEVaSFA1eWNtSnlkUExGWThqWTNOcnlrclM3VkdSUFQzZFgwOElxSzZ1dnJaR3paZCszZkY3WjN0eDk2Vnk0MDlGQkZ4OHZpQk4yNi81dWJ2bFpTVTFHN2JmdjFYT2pwUHZLdXZwLzFQSXlJM09UbDViTytEMzMxU2EydmJyMmJxR3Y5TGVYbDZheUtSS0oyWm1lNFpHeC85MXZCQTMxOFBEZlg5L3hGUkdKK1krRjVyeTdwM2xWZWtkMHhQNTdxeWs5bDlWM1BiTEZaTWo2ZkY3SS9HeHBZM1hrNHNoVUpoTmpzKzhvMG5jbjhBQUFBQUFEelJTUGdDeTFKcHFtSjFYWDNUN2NYMVhHN3ErS2tUQjM1aFpHVGs3b2hvbWx0MmRHVHdTeFhwTlRja0VpV3BpSWpabVptQkU4Y1AvbnhFekN4ZVJJbjg5SFN1cXlSWld0ZmIyL0UzYmV1My9GbGowK3FmanpOVDR3LzBkWCtpcDZmamc4WFNVMU5UaDQ0ZlBYRDdwaTNYL0dPeUpGbXhidDNHRDZWS3kxWjFkQno3alRORkJqczdUNzZucy9Qa2V5NTAxdUdCM3M4TUQvUitadTYyeHVZMWIxMnN0cG1heXU2LzlEYUptSm5POVY2QnRsbFJuZ0RYS2dBQUFBQUFBQ3hZeFEwM1BxM3JocHVlMXR2UzJ2YXVpRWpQMmRlMGM5ZnV3czVkdXd2MTlVMnZpb2lxZERyZGxrNm4xMFpFM1pXTXFmaWUwOXFHNXR1TE1heGR1K2xEY1o0cDhtdHJhMy8weGljOWZmRDZHNTk2TWlLcUZpc09iYk9zNkE4QUFBQUFBQUNZcjdLeWNsYzhNbmxXVkwxKy9iYS9XcjkrMjErbDA1bW5QOTV4RmExZXZlNDNhMnNiWHZGWTVkTHA5UHJxNnJwYkYvUGMybVo1MFI4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5OW4vQmV5Mkl6YkVBQTBGQUFBQUFFbEZUa1N1UW1DQyIsCgkiVGhlbWUiIDogIiIsCgkiVHlwZSIgOiAibWluZCIsCgkiVmVyc2lvbiIgOiAiMTkiCn0K"/>
    </extobj>
    <extobj name="ECB019B1-382A-4266-B25C-5B523AA43C14-2">
      <extobjdata type="ECB019B1-382A-4266-B25C-5B523AA43C14" data="ewoJIkZpbGVJZCIgOiAiMTk3ODczNDA0MDE2IiwKCSJHcm91cElkIiA6ICI3MjY2NDIxMzkiLAoJIkltYWdlIiA6ICJpVkJPUncwS0dnb0FBQUFOU1VoRVVnQUFBT1FBQUFFeENBWUFBQUJzMHc2bEFBQUFDWEJJV1hNQUFBc1RBQUFMRXdFQW1wd1lBQUFmQUVsRVFWUjRuTzNkZTF4VWRmNC84TmZBb3VhRk5lV1daVjZxSlMvWnp4bEpRUkFod2FVMVM1UlcvYmxrYlpadUYvM1pWaVp1b1lDQ1FxbHBhbTByajlJeVRGSXV0cENhcVlUaUtpNDNnZWozVTVRRVJFWVFFT2IyK2YzQmQwNk0zQVlGNXpDOG5vK0hqMmJPN2ZNK3AzbHh6cGx6em1jQUlpSWlJaUlpSWlJaUlpSWlJaUlpSWlJaUlpSWlJaUlpSWlJaUlpSWlJaUlpSWlJaUlpSWlJaUlpSWlJaUlpSWlJaUlpSWlJaUlpSWlJaUlpSWlJaUlpSWlJaUlpSWlJaUlpSWlJaUlpSWlJaUlxSk9wN0IwQVhkQ3FWUWVCdUJyNlRySWVnZ2hNakl6TXlkYXFuMGJTelhjU1JoRzZsUUtoZUlKUzdiL08wczIzbG5PbkRsajZSTElDcWhVS2t1WDBPMzNrRVJXaFlFa2toRUdra2hHR0VnaUdXRWdpV1NFZ1NTU0VRYVNTRVlZU0NJWllTQ0paSVNCSkpJUkJ2SXV5czdPaGtxbGdrYWpzWGdOZFhWMXNsclduZFpneVczYW1SaElNa3R4Y1RGbXpacGxOUjk4dVdJZ3lTeFZWVlVvTGk2MmRCbFdqNEVFc0dmUEh2ajcrOFBkM1IzUjBkSFNjSTFHZy9YcjE4UEh4d2VlbnA1WXVYSWxhbXBxQVB4MnFIVHExQ25Nbno4Zmt5Wk53blBQUFlmejU4OUw4MWRYVitPdHQ5NkNoNGNIWnN5WWdWT25UclZieS9MbHl4RVpHU205MzdGakIvejgvQ0NFQUFCa1pXWEIyOXNiT3AwT1dxMFdIMy84TVdiTW1JR0pFeWZpcWFlZXdxZWZmZ3FEd1dCU1kwSkNBbng5ZlUzV3pXakxsaTN3OS9mSHBVdVgycXhyNGNLRkFBQjNkL2RtVDBWa1pXVkoyeUFvS0FqWjJkbHR0dC9XZGdXQWpJd016SjgvSHhNblRzVFRUeitOOVBUME85cW0zVW1QRCtUbHk1ZXhZY01HaEllSDQvRGh3d2dJQ0pER2hZZUhJejgvSDN2MjdFRlNVaExVYWpWaVltSk01bytQajhmbXpadVJtcG9LRnhjWGhJV0ZTZVBlZi85OVZGVlZJU0VoQWJHeHNTWWZyTlpNbVRJRkdSa1owdnUwdERRME5EU2dzTEFRUU9PSDFjUERBNy83M2U4UUVSR0JvMGVQNG9NUFBrQmFXaG9pSXlQeDdiZmZZc2VPSFNiTFBIWHFGQklURTdGNDhXS1Q0WEZ4Y1lpUGo4ZTJiZHN3ZE9qUU51dUtqWTBGQUtTbnB6ZDczQzB1TGc0Yk4yNUVhbW9xaGd3Wmd2RHc4RGJiYjIrNzF0YldZdFdxVlRoKy9EaW1UcDJLZGV2V1NlTnVaNXZTWGFKVUtvVlNxUlIzb3JTMFZLaFVLbkhnd0FHVDRaV1ZsVUtsVW9tQ2dnSnAySWtUSjRTWGw1Y1FRb2lzckN5aFZDcEZjWEd4TkQ0dExVMm9WQ3FoMSt2RnRXdlhoRktwRkxtNXVkTDRuMzc2U1NpVlN0SFEwTkJxUFZldlhoVXFsVXFVbHBZS3RWb3RwaytmTHRhdVhTdDI3dHdwaEJEaTVaZGZGc25KeVVLdFZndVZTaVhPblR0bk12K0JBd2ZFdEduVFRHck16OCtYeGh1SEpTWW1DbTl2YjVHVGsyUFdkakxPMTdSMjQ3QUxGeTVJdzlMVDA2VnQwRkw3N1cxWG81czNiNHE4dkR5eGZmdDJvVlFxaFZhcnZlMXRhaTdqNThtU24ybXJlRUQ1VGpnN095TXNMQXliTm0zQ3JsMjc4TzY3NzJMOCtQRW9MUzJGRUFMejVzMXJObzlXcTVWZUR4NDhXSG85WU1BQUNDR2cwK2xRVmxZR0FIand3UWVsOGYzNzkyKzNIZ2NIQjR3ZVBScW5UNStHcmEwdFBEMDk0ZW5waVYyN2RtSCsvUG5JemMzRmhnMGJVRkpTQWlFRVJvNGNhVEwvZ3c4K2lNcktTdW13RlFBZWVPQ0JadTFzMnJRSi92NytHRE5tVExzMXRjZlIwVkY2M2E5ZlAya2J0TlIrZTl2VnpzNE9IMzMwRVJJU0VqQnUzRGowN3QwYkFHQXdHRzU3bTNZblBUNlFBQkFRRUlCcDA2Wmg4K2JOZVB2dHQvSDk5OTlqMEtCQkFJRGs1R1M0dUxoMGVKbkdEMHA1ZWJuMDJ2aUJhby94c05WZ01DQWdJQUFxbFFvaElTRTRlZklrWEYxZFlXOXZMMzNiZWZIaVJZd2RPMWFhOS9MbHkzQjJkb2FOelc5bkl3cEY4NjZUSWlNanNXelpNanp5eUNNSUNncnE4UHAxUk5QMjI5dXVseTlmUm14c0xQYnUzWXVSSTBjaVBUMGRLU2twQU81c20zWVhQZjRjOHNxVkt6aDM3aHdVQ2dXR0RoMEtqVVlESVFTY25aMmhWQ29SSFIyTnNySXk2UFY2RkJZV21wemZ0V1hvMEtFWU9YSWtQdnJvSTFSWFY2T2twQVNmZi82NVdmTjZlWG5oN05tenlNbkpnWnViRy9yMDZZTng0OFpoNTg2ZG1ESmxDb0RHUGVtVFR6NkppSWdJL1B6eno5RHI5Y2pKeWNIMjdkc1JIQnpjYmh1alJvMUNWRlFVWW1KaWNQRGd3WGFudDdlM0J3Q2NPM2NPMWRYVlpxMUhTOXJicnNZOTY1VXJWMUJkWFkydnZ2cEttdmRPdG1sMzBlTURxZGZyc1diTkdreWVQQmw3OXV4QmVIaTQ5QmM5S2lvS05qWTJtRE5uRGlaUG5velEwRkRwMjA1elJFWkdvcUtpQW41K2Zuam5uWGNRR0JobzFueXVycTR3R0F4d2RYVkZyMTY5QUFDZW5wN0l5c3FDbDVlWE5OMmFOV3VnVXFudzZxdXZ3dDNkSGUrOTl4NFdMbHlJdVhQbm10V09oNGNIVnExYWhkV3JWK1BvMGFOdFRqdHMyREFFQmdaaTZkS2xtRDE3dGxuTGIwMWIyM1g0OE9HWU8zY3UzbnJyTFFRSEI4UER3OE5rM3R2ZHB0MUZkKzhHVWdEczVJbzZoL0Z5enRtelp5MldDNTVEV2toTFBadzk5TkJEaUl1THMwQTFqZVJZVTAvRFFGcUlIUGZxY3F5cHArbng1NUJFY3NKQTlqQzNYcU0wR0F5NGVQRWlnTVl2dU1peUdFZ1p1SG56cG5UL0p3Q0VoWVhodi8vOUw0REd3OGlXN3RmTXpjMDErY2IzMUtsVEtDb3FNcG5tMkxGanpaN09XTGx5cFhSZHo5aTI4VHJraWhVclRPNkZ2WlVsSDdQcUtSaElHVGgwNkJDMmJOa2l2VDk2OUtoMDRidGZ2MzVZdDI0ZDFxMWJoNGFHQm1tYXpaczNtOHh6NmRJbExGcTBDQVVGQlFBYUw1aEhSVVdaM0xTZG01dUxxMWV2WXZyMDZkS3dlKzY1QjNxOUhrSUloSWVINCtMRmk4ak16QVRRR1BMSXlFZ3NYYm9VVHovOXRIUXY2b1FKRXpCanhneVRmMDg4WWRHZnhMQWEvRkpIQnZidDJ5ZGR6Qzh0TFlWR284R0lFU01BQUk4KytpaSsrT0lMZlBycHB5Wjd4TFZyMStMUGYvNHpSbzBhaFduVHBtSE9uRG5RYURTb3JLd0VBRVJIUjJQRmloWFNuVEVBc0hYclZyeisrdXNvS0NpQXJhMHQvdkNIUDZDMnRoWjJkbmI0OGNjZm9WYXJjZi85OXlNaElRRTJOallZUEhnd0prNmNpTkRRVUh6Ly9mZlNOZEUrZmZvZ0tTbkpaQjNjM2QyN2RCdjFGQXlrREdSblp5TTBOQlNyVjYrR3dXQkFmWDA5Zkh4OG1rMTM0TUFCM0gvLy9manl5eTh4ZVBCZ2hJZUh3OTdlM3VRSkZhRHgxakluSnlmazVPUUFhSHhTSXk4dkR3RGc3ZTJONE9CZ2pCNDlHcW1wcWRMOXR3Y1BIc1RRb1VOeDMzMzM0YkhISHNQdzRjTng3NzMzNHVHSEgwWllXSmdVUnVwYXZERkFabGF2WG8waFE0WmcwYUpGdHpXL0VBSVRKa3hvdGsxZWYvMTEvUHp6eitqVnF4ZGNYRnl3ZmZ0MktCUUtLQlFLQkFZR1l2UG16U1kzZ1JzTUJzVEV4T0RFaVJPNGZQa3loZzBiQnFEeGNiTUpFeVkwdXcrMXZMemM3TnNLNVlvM0JwQUp2VjZQNDhlUFkvMzY5VzFPdDIvZlBtemR1aFZWVlZYTmdpZUVNTG14M0NncUtncjE5ZlVJRGc1R1NFZ0liR3hzVUZWVmhVdVhMa0doVUdEbnpwM1E2WFM0ZE9rU3JseTVBaTh2TDZ4Y3VSSWVIaDU0NDQwM0VCOGZMeTFyN2RxMThQZjNOMW4rdi8vOTd6dFljekppSUdVa0xTME4xNjlmeDJ1dnZXWnk3Z2NBMTY1ZHc5Ly8vbmZNbmoxYittZjhpOTcwa05WNGMzYlRZUTRPRHZqaWl5OFFFUkdCT1hQbVlOaXdZVWhLU3NJbm4zeUNvVU9IUXFGUW9MNitIazg5OVJTY25KeFFWMWVIeHg5L0hBQ1FtcG9LR3hzYnJGdTNEaSsvL0RKZWZQRkZBSTNubzVjdlgyNzJhTmNmLy9qSHp0OHdQUWdES1NOZmZmVVZubi8rZVJ3NWNnUjc5dXlSbmdWVXE5VUlEQXhzZHFPMTBYZmZmU2U5VGsxTnhmcjE2eEViR3d0bloyZHBlRkpTRWc0ZlBnd0ErTXRmL29LNWMrY2lJU0VCQVBEMTExK2p1TGdZa3laTndzcVZLMkZuWjRmSEgzOGNsWldWK09XWFh6Qmd3QUM0dWJuaEgvLzRCL2J2M3kvZGZLOVNxUkFmSHc5Ylc5c3UyUjQ5RVFNcEU4YkhyU0lqSTlHL2YzOXMzYm9WeTVjdmh4QUNFUkVSbUQxN051Njc3NzQybDFGUVVJQ05HemRpd1lJRldMSmtDVjU1NVJYcEVvZWpveU1XTFZxRUVTTkdZTVNJRVNaZGRyaTV1V0gzN3Qwb0xpNUczNzU5OGZiYmI2T2lvZ0wvL09jL0VSQVFnTTgrK3d6VHBrMkRyNjh2VnF4WWdmejhmR25lcGs5YkhEaHdvSk8zQ25Vcm5kR0ZoeHhvTkJyeDNIUFBpYzgvLzF3SUlZUk9weE12dmZTUytPU1RUOFRhdFd2RjRzV0xoVTZuTTVsSHI5ZEw2MTVVVkNUV3JWc25nb0tDeEprelo0UVFRbFJVVkloRml4YUo4UEJ3ay9uS3lzckVkOTk5WjlKbHlROC8vQ0RjM056RWUrKzlKd3dHZ3poejVvejQ2MS8vS3JadTNTcHFhMnVGajQ5UGkzVXJsY3BtZFhWbjdNS0RBQUFmZnZnaCt2YnRLM1ZyWVd0cml5VkxsbUR4NHNXd3RiWEZ2LzcxTDVQRHdzcktTb1NFaEdEWXNHSFlzR0VEaEJCd2MzUEQyMisvTFgyaE0zandZR3pidGcwblQ1NEVBR3pmdmgySmlZbm8zYnMzeG84ZkQxOWZYeHc3ZGd5eHNiSFE2WFJZc21RSjl1N2RpeXRYcnVEOCtmTVlOV29VbGl4WjBtSnZBOVIxR0VnTCsvYmJiL0hERHo4Z05qWVcxZFhWT0hic0dBNGVQSWpTMGxLc1diTUc5ZlgxV0xac0dWeGRYZUh2N3c4M056ZGtabVppK1BEaDJMSmxDMkpqWTVHY25JelUxRlJzMkxCQkNwQVFBbnE5SG5xOUhnOC8vRERlZlBOTkJBWUd3c25KQ1FEdzZxdXZvcWFtQmdzV0xNQzBhZE9nVUNoZ1oyZUhlZlBtd1dBd1NKZEZtc3JLeWtKb2FLakpzRnU3LzJqNmJTeDFYTGYrODJjTjF5RXZYYm9FdlY0UGpVYURGMTU0QVNxVkNzODg4d3ltVHAwcTdSWHI2K3V4Zi85K2ZQUE5OL0R6ODVPdVVkNTZlVU9uMDhGZ01FQUlJVjMrVUNnVXNMVzFiVGJ0elpzM2NjODk5elNycDZxcUNocU54cVRqcXZmZWV3OXIxcXpwN0ZXWEhUbGNoMlFnWmFTaG9VSDZacFh1UGprRWtqZVh5d2pEU0F3a2tZd3drRVF5d2tBU3lRZ0RTU1FqRENTUmpEQ1FSRExDUUJMSmlGWGNPdGRTajl0RTNWRzMza01LSWJwM254RWtSem1XTG9Dc25Cd2VLeUx6ZE9zOUpKRzFZU0NKWklTQkpKSVJCcEpJUmhoSUlobGhJSWxraElFa2toRUdra2hHR0VnaUdXRWdpV1NFZ1NTU0VRYVNTRVlZU0NJWllTQ0paSVNCSkpJUkJwSklScXlpQzQvdVRBaWhBTkFMUUc4QWR1aUNQNUxUcGswenR1WFl6cVIzeWdCQUM2QUJnRWFoVVBDaDZBNWlJQzNQRG9BamdBZis1Nys5T3JzQnBWSnBmRG1sczVkOUN3MkFxd0F1QXlqL24vZlVBZDM2MTYrc2dSQmlBSUF4QU5JdFhVc25jZ2VRcTFBb2JsaTZrTzZHNTVDVzF3dU5lMFpyMGlWNytwNkFnYlE4RzFqZmg3YzMrTm02TGR4b1JETENRSFpEMmRuWlVLbFVxS3VyYTNGOFdWa1pubjMyV1JnTWhuYW5iY21SSTBjUUhCd01yVllMZzhHQWMrZk9JU1ltQmpxZHptUzZhOWV1WWViTW1TZ3NMTHlqOVNHU0RTR0VveEJpdHVpQXJLd3NvVlFxUlcxdGJhZE9LNFFRYXJWYStQajRpUHo4ZkNHRUVINStmc0xmMzE4b2xVclIwTkRRYlBxa3BDUVJGQlFrOUhwOTA4RnpSTmRmWXJGSzNFT1NpZDI3ZDJQczJMRndkWFVGQUd6ZXZCblIwZEd0VGg4UUVJQzZ1anFrcHFiZXJSS3RHZ01wSTh1WEwwZGtaS1QwZnNlT0hmRHo4NE1RamRmWHM3S3k0TzN0RGIxZUw3MmZQMzgrSmsyYWhLQ2dJR1JuWndObys1QldvOUZnL2ZyMThQSHhnYWVuSjFhdVhJbWFtaHBwZkVwS0N2ejgvS1Qzano3NmFKczEyOWpZd05mWEZ5a3BLYmUvNGlSaElHVmt5cFFweU1qNDdlZEswdExTME5EUUlKMmpaV1Jrd01QREE3YTJ0Z0NBdUxnNGJOeTRFYW1wcVJneVpBakN3OFBiYlNNOFBCejUrZm5ZczJjUGtwS1NvRmFyRVJNVEF3Q29yS3hFU1VrSlJvOGUzYUc2eDR3WkkvMHhvRHZEUU1xSXA2Y25pb3VMVVZaV2h1dlhyNk84dkJ3QkFRRklUMis4WitEMDZkUHc4dktTcGwrNmRDbWNuSnhnYjIrUGVmUG00WmRmZm9IQllHaDErV3ExR2djUEhzU0tGU3ZnN095TWdRTUhZc0dDQlRoOCtEQUFvTHk4SEFEZzZOaXgwejlIUjBlbzFlcG1YL3BReC9IV09SbHhjSERBNk5HamNmcjBhZGphMnNMVDB4T2VucDdZdFdzWDVzK2ZqOXpjWEd6WXNBRVhMMTRFWUJxY2Z2MzZRUWpSWmloS1Mwc2hoTUM4ZWZPYWpkTnF0ZEtoc1VMUnNSdTRqTk1iNTZmYngwREtqUEd3MVdBd0lDQWdBQ3FWQ2lFaElUaDU4aVJjWFYxaGIyOS8yOHNlTkdnUUFDQTVPUmt1TGk3TnhqczRPQUJvdkp3eFlNQUFzNWRiVVZFQmUzdDcyTm5aM1hadDFJaUhyRExqNWVXRnMyZlBJaWNuQjI1dWJ1alRwdy9HalJ1SG5UdDNZc3FVTzdzMzNOblpHVXFsRXRIUjBTZ3JLNE5lcjBkaFlhRjAzdXJvNkFnbkp5Zms1ZVYxYUxsNWVYa1lNMmJNSGRWR2pSaEltWEYxZFlYQllJQ3JxeXQ2OVdxOG84N1QweE5aV1ZrbTU0KzNLeW9xQ2pZMk5wZ3padzRtVDU2TTBOQlFrME5OZjM5L0hEcDBTSHF2VXFtd2NPRkNBSUM3dXp0VUtwWEpMMVlMSVhEa3lCSDQrL3ZmY1cxRUZpZHU0OGFBcmxSUlVTRzh2YjFGVVZHUldkT25wS1NJV2JObUNZMUcwM1F3Ynd5ZzdrbklMSkJDQ0pHYW1pcWVmLzU1b2RWcTI1eXVzckpTUFBQTU15SXZMKy9XVVF6a2JlTHprQlltaEJnTXdBTkFncVZyNlVRekFmeWtVQ2l1V2JxUTdvYm5rSlpuZk1yZW1sd0Zld3U0TGR4RFdwZ1FvaGNBSi96V2hVZnZ6bTdqblhmZTJRc0FVVkZSUVoyOTdGczBvRWtYSGdxRmdxSHNJRjZIdER3dEdqL0UxZWlpVHE3T25EbGpmUGxqWnkvN0ZrMDd1ZEoyY1Z0V2lYdElLelIrL1BnbkFRUVkzeXNVaWpjQlFBZ1IwMlN5OU16TXpIMTN1elpxRy9lUTFrbG5ER0ZUVFlmcDlmckF1MXNTbVlOZjZsaWh6TXpNTkNGRVpSdVRWT3QwdXVTN1ZoQ1pqWUcwVGpvQVg3Y3gvbEJ1Ymk2L2NKRWhCdEo2eGJjMlFnaXg5MjRXUXVaaklLM1VqUnMzanFQeG0xc1RRb2hhdFZxOTN3SWxrUmtZU0N0VlZGVFVJSVQ0NXRiaENvWGl5SVVMRitvdFVSTzFqNEcwWWtLSVpwYzFEQVlETDNYSUdBTnB4Y3JMeTQ4Q3FHMHk2S1pXcTJVZ1pZeUJ0R0svL3ZwckhZQ201NHMvNXVibTFyUTJQVmtlQTJubERBWkQwL05JZnBramN3eWtsYnQ1OCtaaEFQVkNDSTFXcTQyemREM1VOZ2JTeWhVVUZOd1FRaVFwRklvVDJkblpha3ZYUTIzanZhdzlnQkFpRGtEemJ1WklkdmkweHkyVVN1VmhBTDZXcm9QTUk0VEl5TXpNbkdqcE9qb0xEMW1iWXhpN0VZVkM4WVNsYStoTVBHUnRSWk9IZWttbW1uWkhhUzI0aHlTU0VRYVNTRVlZU0NJWllTQ0paSVNCSkpJUkJwSklSaGhJSWhsaElJbGtoSUVra2hFR2traEdHRWdpR1dFZ2lXU0VnU1NTRVFhU1NFWVlTQ0laWVNDSlpJU0JKSklSQnBKSVJoaklMcFNkblEyVlNvVzZ1anBaTDd1c3JBelBQdnNzREFaREoxUm1uaU5IamlBNE9CaWxwYVdZT1hNbUNnc0w3MXJiY3NaQTlqREZ4Y1dZTldzV05KcmZmcS9WMmRrWisvZnZoNDNOM2ZrNFhMOStIZUhoNFFnSkNZR0xpd3RlZWVVVnJGcTE2cTcrUVpBckJyS0hxYXFxUW5GeHNVVnIyTDE3TjhhT0hRdFhWMWNBUUVCQUFPcnE2cENhbW1yUnV1U0FnZXdFQm9NQnNiR3htRGx6SmlaT25JaW5ubm9LNTgrZmw4Wm5aV1ZoL3Z6NW1EUnBFb0tDZ3BDZG5TMk4wMmcwV0w5K1BYeDhmT0RwNlltVksxZWlwcWJHN0dVYmJkbXlCZjcrL3JoMDZWS2J0UzVjdUJBQTRPN3VMdlhhMXZUdzEvZzZNVEVSL3Y3K21ENTlPakl5TXJCNzkyNzQrUGpBejg4UHg0NGRNNnQrNDdJU0VoTGc2K3VMNk9ob0FFQktTZ3I4L1B5a1pkalkyTURYMXhjcEtTbm1ibktyeFVCMmdnOC8vQkR4OGZFSUN3dERXbG9hdG16WmdvRURCMHJqNCtMaXNISGpScVNtcG1MSWtDRUlEdytYeG9XSGh5TS9QeDk3OXV4QlVsSVMxR28xWW1KaXpGNjJjZm54OGZIWXRtMGJoZzRkMm1hdHNiR3hBSUQwOVBRMnU3b3NLaXJDL3YzN01XblNKSVNFaE9EaXhZdElUazdHMUtsVDhjRUhINWhkUHdDY09uVUtpWW1KV0x4NE1Tb3JLMUZTVW9MUm8wZWJURE5tekJpVFAxUkVBQUNsVWltVVNxVXdWM1YxdFhCemN4T25UNTl1Tmk0ckswc29sVXB4NGNJRmFWaDZlcnBRcVZSQ3I5ZUx5c3BLb1ZLcFJFRkJnVFQreElrVHdzdkx5K3hsSnlZbUNtOXZiNUdUazJOV3ZjYjVHaG9hbWcycnJhMlZYcGVVbEFnaGhEaDU4cVRKKzlPblR3dWxVaWwwT2wyNzlSdVhsWitmTDQwL2YvNjhVQ3FWb3FxcXlxU3VNMmZPQ0tWU0tiUmFyVm5ySVlRUXh2OVhsdjdNZENaMmxIeUhTa3BLb05mcnBmT2hsamc2T2txdisvWHJCeUVFZERvZFNrdExJWVRBdkhuem1zMmoxV3JOV3ZhbVRadmc3KytQTVdQRzNObUszTUs0Ris3YnR5OEF3TUhCQVFEUXUzZHZBSUJlcjIrM2ZxTUhIbmhBZWkxRVkzNFVDdE5mc1RDK040N3ZxUmpJTzNUdnZmY0NhUHoyc3FPaEdEUm9FQUFnT1RrWkxpN05md3ZIbkdWSFJrWmkyYkpsZU9TUlJ4QVVGTlNoOXU5VWUvVWJOUTJmTWRqWHJsM0RnQUVEcE9FVkZSV3d0N2VIbloxZEYxWGJQZkFjOGc0NU96dGp5cFFwaUlpSVFHRmhJZlI2UFFvS0NsQlNVbUxXdkVxbEV0SFIwU2dySzROZXIwZGhZU0V5TWpMTVh2YW9VYU1RRlJXRm1KZ1lIRHg0c04wMjdlM3RBUURuenAxRGRYWDFiYTYxZWZXM3hOSFJFVTVPVHNqTHl6TVpucGVYMStsNytlNklnZXdFRVJFUmVPeXh4L0Mzdi8wTm5wNmVDQTBOUlVORGcxbnpSa1ZGd2NiR0JuUG16TUhreVpNUkdocHFjdGhtenJJOVBEeXdhdFVxckY2OUdrZVBIbTJ6dldIRGhpRXdNQkJMbHk3RjdObXpPN3l1SGEyL0pmNysvamgwNkpEMFhnaUJJMGVPd04vZi80N3JJU3ZUMFM5MXFPTXFLaXFFdDdlM0tDb3FFa0lJa1pLU0ltYk5taVUwR2sySGxzTXZkYWhiYU9sWG9SNTY2Q0hFeGNuakY4MEhEeDZNa0pBUWhJV0ZZY09HRGZqNDQ0K3hidDI2SG4vK0NQQUhXNXN4L3NYbHo5SEpuL0VQejltelo2M21jOHh6U0NJWllTQ0paSVNCSkpJUkJwSklSaGhJSWhsaElJbGtoSUVra2hFR2traEdHRWdpR1dFZ2lXU0VnU1NTRVFhU1NFWVlTQ0laWVNDSlpJU0JKSklSUHFEY2lwWWU4aVhxYXR4RDNrSUkwWG9QVFNSSE9aWXVnS2hEckxIdkdXdkZQU1NSakRDUVJETENRQkxKQ0FOSkpDTU1KSkdNTUpCRU1zSkFFc2tJQTBra0l3d2trWXd3a0VReXdrQVN5UWdEU1NRalZ2TXpYdlNiOGVQSFB3a2d3UGhlb1ZDOENRQkNpSmdtazZWblptYnV1OXUxVWR2NFBLUjEwaGxEMkZUVFlYcTlQdkR1bGtUbTRDR3JGY3JNekV3VFFsUzJNVW0xVHFkTHZtc0ZrZGtZU091a0EvQjFHK01QNWVibWF1NVdNV1ErQnRKNnhiYzJRZ2l4OTI0V1F1WmpJSzNValJzM2pnT292blc0RUtKV3JWYnZ0MEJKWkFZRzBrb1ZGUlUxQ0NHK3VYVzRRcUU0Y3VIQ2hYcEwxRVR0WXlDdG1CQ2kyV1VOZzhIQVN4MHl4a0Jhc2ZMeThxTUFhcHNNdXFuVmFobElHV01ncmRpdnYvNWFCNkRwK2VLUHVibTVOWmFxaDlySFFGbzVnOEhROUR5U1grYklIQU5wNVc3ZXZIa1lRTDBRUXFQVmF1TXNYUSsxallHMGNnVUZCVGVFRUVrS2hlSkVkbmEyMnRMMVVOdDRMMnNQSUlTSUErQmk2VHFvZlh6YW94MUtwZkl3QUY5TDEwR052N3VTbVprNTBkSjFkQ1Vlc3JhUFlaUUpoVUx4aEtWcjZHbzhaRFhUbWZUTmxpNmhSMU81djJIcEV1NEs3aUdKWklTQkpKSVJCcEpJUmhoSUlobGhJSWxraElFa2toRUdra2hHR0VnaUdXRWdpV1NFZ1NTU0VRYVNTRVlZU0NJWllTQ0paSVNCSkpJUkJySWJ5czY1QUpYN0c5Qm90Sll1aFRvWkEybmxpaTlkeGF6bndybzB2SzIxY1RmYXRqWU1wSldycXFwRjhhV3JGbW5qYnJSdGJSaklMbVk4dkt5NzJkQnNtRWFqbFY2bnBlZGh6cndJdUU5WmpqZVdiOGYxNjc5MU9GNWRYWWUzM3YwTUhsUGZ4SXhab1RoMXVzQ2tqWXovRkdKK2NCUW1ldjBmUEIwWWl2UlQ1NlZ4Q3hkOUFBQnc5MzdUNUtsN2pVYUw5VEhmd0dmNkNuajYvaDByMzR0RlRjMU5zOVlsSWVra2ZQLzRMcUkzeHJmWlJtdkRxWFVNcEV3a0pKM0VKMXZmd0lGOTc2UGlXalUyZlBCYi84YnZoKzFDVlhVZEVyNTVIN0dmTGpjSkhBRFUxdFpqMWJ2emNQendla3lkTWc3cjF2L1cvV3JzcDhzQkFPay94cGgwUXhJZXVRZjVoWmV4NTRzVlNJcGZEYlc2QmpHYnZqV3IxbE9uQzVHNDczMHNmaW1nelRaYUcwNnRZeUJsWXNuTGY4S2dRUVBnNVBoN0xQekxOQnc3a1FNQXFGVGZ3TEVUT1ZqMjJqTndjTENIZzRNOVhucGh1c204UHQ3ak1IS0VDMzc1djZYbzMvOGVsUHg2RFRxZHZ0VzIxTmRyY1BEZi84R0t2d2ZCMldrZ0JnN3Nod1h6ZkhINGgzTm0xUnI4djMzUnIxOGY5Tzkveisydk1MV0luVnpKaEpQVFFPbTFvOFB2VVhlekFRYURBV1ZsMXdFQUR3NTFsTWIzNzJjYWhJKzJKU0loOFNUR1BUWWN2WHZiQVFBTUJnTUEyeGJiS2kxVlF3aUJlY0ZSemNacHRYclkyYlU4bjlFRDl6dVl0VTdVY1F4a0YrdlZxM0VUMTlkcjBQZWUzZ0NBbXRybTUybzFOZlhTK0l2RjVYQnkvRDFzYkd6UXYzOGZBRUQ1MVNwcGoxUldmbDJhNzNKSkJXSS8veDU3djF5SmtTTmNrSDdxUEZLK1A5dG1UWVB1N1E4QVNONi9HaTdPOTNaNG5SUTI3TTYzcS9DUXRZc05IK2FNdm4xN0krbGdCZ0Nnb1VHTEw3NzhvZGwwVzdZbG9MYTJIaGVMeS9HdnoxUHg5SjhhK3dNZStvQWpSbzV3d1VjZko2QzZ1ZzRsdjE3RDU3c1BTL01aRDAydmxGYWkra1lkdm9yNzBXUzU5dlo5QVFEbnN2NGZxcXZyQUFET3p2ZEMrYjhlUXZTSCsxQldwb1plYjBEaHp5WEkrRS9oYmExalMyMjBOWnhheHoxa0YrdmQydzRScTU5SDlNWjkrQ2IrQkJ3ZGZ3K2ZLZU53S2lQZlpMcHhZMGZnMmFBd05HaTBDSmcrQVl0ZURKREdSWWEvZ05EdzNmRDdVd2dlZVhnSTVnUjZJamZ2SW9ER3dNOTl6aHR2dmZzWm5Cd0hZbTdRRktUOWxDZk5PK3hCSndRKzY0R2xiKzVBLzM1OThQM0JDQUJBVk1TTGlJemVpem56MWtLcjAySGtpUHV3OUxWbmJtc2RXMnVqdGVIVU9oNTd0RU9wVkFxZzZ6cEt6czY1Z0lXTFBzRHhJeHVrUTFacXpualo1T3paczFiOW1lVWVrcHBwNlpyaFF5UHZROXp1ZHkxUVRjL0NRRkl6dkdab09ReWtoVDAyZGpnRFFCSit5MG9rSXd3a2tZd3drRVF5d2tBU3lRZ0RTU1FqRENTUmpEQ1FSRExDUUJMSkNBTkpKQ01NSkpHTU1KQkVNc0o3V2MzRVh0UG9idUFlc2gxQ2lBeEwxMENTSEVzWFFFUkVSRVJFUkVSRVJFUkVSRVJFUkVSRVJFUkVSRVJFUkVSRVJFUkVSRVJFUkVSRVJFUkVSRVJFUkVSRVJFUkVSRVJFUkVSRVJOU0Mvdzk3ZFhKZm5VOWlQQUFBQUFCSlJVNUVya0pnZ2c9PSIsCgkiVGhlbWUiIDogIiIsCgkiVHlwZSIgOiAiZmxvdyIsCgkiVmVyc2lvbiIgOiAiNSIKfQo="/>
    </extobj>
    <extobj name="ECB019B1-382A-4266-B25C-5B523AA43C14-3">
      <extobjdata type="ECB019B1-382A-4266-B25C-5B523AA43C14" data="ewoJIkZpbGVJZCIgOiAiMTk3ODczNDA0MDE2IiwKCSJHcm91cElkIiA6ICI3MjY2NDIxMzkiLAoJIkltYWdlIiA6ICJpVkJPUncwS0dnb0FBQUFOU1VoRVVnQUFBbWtBQUFHR0NBWUFBQUFnaXhZWUFBQUFDWEJJV1hNQUFBc1RBQUFMRXdFQW1wd1lBQUFnQUVsRVFWUjRuTzNkZlh6TmhmLy84ZWVabVZ6dDQySnN5UFduSkZIT3lwcGtLSmVKaUhKUlB2cEU5ZkgxS1gwa2lzSUhJWFNCbjBybEk2V2trbXNSY3IyUXpkVXdwbHhOeUl5WnNZdHozcjgvZEU0NzI4NTJ4cmJ6M3ZhNDMyNjczWGJlbDYvMzJmdWM4OXo3NG5Va0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RkJFV2J4Y0FJSGVzVnVzNlNXMjhYUWVLSDhNd2RrUkdSb1o0dXc2Z3VQRHhkZ0VBY28yQUJxK3dXQ3pOdkYwRFVKejRlcnNBQURkbTE2NWQzaTRCeFVod2NMQzNTd0NLSFk2a0FRQUFtQkFoRFFBQXdJUUlhUUFBQUNaRVNBTUFBREFoUWhvQUFJQUpFZElBQUFCTWlKQUdBQUJnUW9RMEFBQUFFeUtrQVFBQW1CQWhEUUFBd0lRSWFRQUFBQ1pFU0FNQUFEQWhRaG9BQUlBSkVkSUFBQUJNaUpBR0FBQmdRb1EwQUFBQUV5S2tBY2prN05tejZ0cTFxK3gyK3cwdlk5KytmUW9PRGxaU1VsSWVWcGJ6K2xKU1VncDgzYm1SbjdXdFg3OWUvZnIxMDVrelo5U2xTeGNkUG53NHo5Y0JvT0FRMG9CaTdNU0pFK3JXclp0U1VsSmNoZ2NHQm1ySmtpWHk4ZUV0d216Yy9jMHVYcnlvOGVQSGErVElrUW9LQ3RMenp6K3ZVYU5HM1ZUUUJ1QmR2QU1EeGRpbFM1ZDA0c1FKYjVlQlhIRDNONXMvZjc3dXV1c3VOV2pRUUpMVXNXTkhKU1VsYWMyYU5RVmRJb0E4UWtnRGlySCsvZnRMa2tKRFF4VWNIT3djbnY2VVhGYW41OUtmV3N6SjNyMTcxYWRQSDkxLy8vM3EyYk9uOXUzYjV4eTNZOGNPOWVuVFJ5RWhJWHIwMFVjVkhoN3Vzdnp0MjdjNzUzM2lpU2QwOE9CQjU3d0pDUWthTm15WW1qZHZyczZkTzJ2Nzl1MXVhMGhKU2RIYmI3K3QxcTFicTBXTEZucjk5ZGVWbUppWWJkMk9Hclp1M2FvZVBYb29ORFJVTDc3NG9pNWV2SmhqL1pKa3Q5czFkKzVjZGVuU1JTRWhJZXJVcVpOTC9RNHpaODVVdTNidGRQTGtTWTlxZGZjM1c3MTZ0ZHEyYmV0ODdPUGpvelp0Mm1qMTZ0WFpiaWNBOHlLa0FjWFkzTGx6SlVuaDRlSGF0V3RYdnF4ajRjS0ZldSs5OTdSbXpScFZyMTVkNDhlUGQ0NjdjdVdLUm8wYXBjMmJONnRWcTFhYU9IR2l5N3lMRmkzUzlPblR0V2JOR2dVRkJXbmN1SEhPY2FOSGo5YWxTNWUwZE9sU3paMDcxeVVnWlRSKy9IZ2RPblJJQ3hZczBQTGx5eFVmSDY5cDA2WjVWUC9TcFVzMWUvWnNMVm15Uk9mUG45ZVVLVk04cXYvZGQ5L1Zva1dMTkc3Y09HM2R1bFV6Wjg1VWhRb1ZNajAzaXhZdDBnY2ZmS0NhTld0NlZHdFdmN01MRnk0b05qWldkOTU1cDh2eUd6VnE1QktLQVJRdWhEUUErZXFsbDE1UzFhcFY1ZS92cjk2OWUrdm8wYVBPNjZSYXQyNnRldlhxNmVqUm95cFhycHhpWTJPVmxwYm1uSGZ3NE1FS0NBaVF2NysvZXZYcXBjT0hEOHR1dCt2Q2hRdmF0R21UaGd3Wm9vQ0FBQVVFQkdqQWdBRlpyajgrUGw0clY2N1VpQkVqRkJnWXFBb1ZLdWlwcDU3U3VuWHJQS3IvWC8vNmx5cFZxcVNxVmF1cWYvLysyclJwazNPY3Uvb3ZYNzZzcjcvK1dtKysrYWJ1dnZ0dStmcjZxbDY5ZXFwV3JacHozdlhyMTJ2V3JGbWFNV09HNnRldmYxTzFuanQzVHBKVXBVb1ZsK0ZWcWxSUmZIeTh5M01Lb1BEdzlYWUJBSXEyOU1HaGJObXlNZ3hEYVdscDh2UHowNHdaTTdSMDZWSTFhZEpFcFVxVmtpU1hDOTByVjY3cy9MMTgrZkxPZWMrZVBTdEpxbFdybG5OOHVYTGxzbHovbVROblpCaUdldmZ1bldsY2FtcXFTcFlzbVczOVZhdFdkZG1XcEtRazJlMTIrZmo0dUswL05qWldOcHZOZVgxWVZ0NS8vMzIxYTlkT2pSbzF1dWxhRGNPUUpGa3NGcGZoanNlTzhRQUtGMElhZ0d6NStmbEprcTVkdTZZeVpjcElVbzdYYzNuaTFLbFRtanQzcnI3NTVodlZxMWRQNGVIaEhsOC81UWhrNTg2ZGMvN3VDRzRaVmFwVVNaSzBZc1VLQlFVRjVick94TVJFNTNZZlAzNWNWYXRXbFkrUFQ3YjFWNnhZVWRMMU96SFRoN0QwSmsyYXBDRkRodWkyMjI1VHo1NDliNnJXZ0lBQVNWSmNYSnpLbHkvdkhINysvSG41Ky92bkdFUUJtQk9uTzRGaXpOL2ZYNUswZS9kdUpTUWtaRGxOblRwMVZLWk1HUzFmdmx5U2xKeWNyTTgvLy95bTErMDRCZmY3Nzc4cklTRkJYMzMxbGNmejFxeFpVL1hxMWRPTUdUT1VrSkNnMk5oWXpaczNMOHRwQXdNRFpiVmFOWFhxVkowOWUxWTJtMDJIRHgvV2poMDdQRnJYekpremRlWEtGUjAvZmx4ejVzelJvNDgrbW1QOWdZR0JhdG15cFNaTW1LRERody9MWnJNcE9qcGFzYkd4em1rYU5teW95Wk1uYTlxMGFWcTVjcVhIdFdiMU42dFNwWXFxVnEycUF3Y091TlIrNE1BQnR5RVJnUGtSMG9CaXJIYnQydXJldmJ0ZWV1a2xQZjc0NDVuRysvajRxRlNwVXBvd1lZSysvZlpiZGVuU1JZTUdEVkx6NXMxdmV0MTE2dFJScjE2OU5HellNUFhyMXkvWHk1dzBhWkxPbnordnRtM2Jhdmp3NGVyZXZidmJhU2RQbml3Zkh4LzE2TkZERHp6d2dNYU1HZVB4S2NBbVRacm9zY2NlMDlOUFA2M1EwRkFOSERqUW8vb25USmlneG8wYmE5Q2dRV3JSb29YR2pCbWo1T1JrbDJtYU4yK3VVYU5HYWV6WXNkcXdZWU5IdGJyN203VnIxMDVyMTY1MVBqWU1RK3ZYcjFlN2R1MDgyazRBQUhDVHJGYXJZYlZhamZ5MGVmTm1vMFdMRnZtNkRyUGJ1M2V2WWJWYWpTdFhybmk3RkkrY1AzL2VDQXNMTTJKaVlnekRNSXpWcTFjYjNicDFNMUpTVXZKaytZNzl6dHY3UDFDY2NFMGFBS2MvL3ZoRFpjdVcxYmZmZnF1V0xWdDZORS82WGwwTzlldlgxOEtGQy9PNnZIemhydjQzM25qREM5WGN1TXFWSzJ2a3lKRWFOMjZjcGt5Wm9sbXpabW5peElsY2p3WVVZb1EwQUU3dnYvKysxcTFicC92dXUwL0RoZzN6YUo3ODZxOVdVTnpWWHhqN2k3VnQyOWJaMEhieDRzVmVyZ2JBemJMa1BBa0FNM0djY2lyczRRaUZpK09JWTBSRUJKOGJRQUhoeGdFQUFBQVRJcVFCQUFDWUVDRU5BQURBaEFocEFBQUFKa1JJQXdBQU1DRkNHZ0FBZ0FrUjBnQUFBRXlJa0FZQUFHQkNoRFFBQUFBVElxUUJBQUNZRUNFTkFBREFoQWhwQUFBQUprUklBd0FBTUNGZmJ4Y0E0TVlFQndkN3V3UUFRRDdpU0JwUXlCaUdzY1BiTmFEWTJ1L3RBZ0FBUUJGa3RWb05xOVZxZUxzT0FQQUVSOUlBQUFCTWlKQUdBQUJnUW9RMEFBQUFFeUtrQVFBQW1CQWhEUUFBd0lRSWFRQUFBQ1pFU0FNQUFEQWhRaG9BQUlBSkVkSUFBQUJNaUpBR0FBQmdRb1EwQUFBQUV5S2tBUUFBbUpERjJ3VUFRSDVwMnJUcFE1STZPaDViTEphaGttUVl4clIwazRWSFJrWitWOUMxQVVCT2ZMMWRBQURrb3pSSE1Fc3YvVENiemRhOVlFc0NBTTl3dWhOQWtSVVpHYm5WTUl3TDJVeVNrSmFXdHFMQUNnS0FYQ0NrQVNqSzBpUjluYzM0dFZGUlVTa0ZWUXdBNUFZaERVQlJ0OGpkQ01Nd3ZpbklRZ0FnTndocEFJcTB5NWN2YjVhVWtIRzRZUmhYNHVQakYzdWhKQUR3Q0NFTlFKRVdFeE9UYkJqR3R4bUhXeXlXOWNlT0hidm1qWm9Bd0JPRU5BQkZubUVZbVZwczJPMTIybTRBTURWQ0dvQWk3OXk1Y3hza1hVazM2R3BxYWlvaERZQ3BFZElBRkhtblQ1OU9rcFQrK3JPTlVWRlJpZDZxQndBOFFVZ0RVQ3pZN2ZiMDE2Vnh3d0FBMHlPa0FTZ1dybDY5dWs3U05jTXdVbEpUVXhkNnV4NEF5QWtoRFVDeEVCMGRmZGt3ak9VV2kyWEx2bjM3NHIxZER3RGtoTy91QkZCc0dJYXhVRktRdCtzQUFFOVl2RjBBZ0p0bnRWclhTV3JqN1RwUWRCaUdzU015TWpMRTIzVUF4Um1uTzRHaWdZQ0dQR1d4V0pwNXV3YWd1T04wSjFDRTdOcTF5OXNsb0FnSURnNzJkZ2tBeEpFMEFBQUFVeUtrQVFBQW1CQWhEUUFBd0lRSWFRQUFBQ1pFU0FNQUFEQWhRaG9BQUlBSkVkSUFBQUJNaUpBR0FBQmdRb1EwQUFBQUV5S2tBUUFBbUJBaERVQ2hjZmJzV1QzMjJHT3kyKzE1dnV4OSsvWXBPRGhZS1NrcCtiYnNwS1FrdDlPc1g3OWUvZnIxMDVrelo5U2xTeGNkUG53NHorc0FVTGdRMGdBVUdvR0JnVnE4ZUxGOGZJcldXOWZGaXhjMWZ2eDRqUnc1VWtGQlFYcisrZWMxYXRTb2ZBbWpBQXFQb3ZWT0J3Q0YwUHo1ODNYWFhYZXBRWU1Ha3FTT0hUc3FLU2xKYTlhczhYSmxBTHlKa0FiZ2hqbE80eTFkdWxSdDJyVFIxS2xUSlVrcEtTbDYrKzIzMWJwMWE3Vm8wVUt2di82NkVoTVRuZlBaN1hiTm5UdFhYYnAwVVVoSWlEcDE2cVNEQncvbU9HLzYwNGFEQncvV21ERmpYT29aTkdpUXBreVo0bEVOQ1FrSkdqWnNtSm8zYjY3T25UdHIrL2J0SG0zempoMDcxS2RQSDRXRWhPalJSeDlWZUhpNFI5dVYzc3laTTlXdVhUdWRQSGxTa3JSNjlXcTFiZHZXT2Q3SHgwZHQyclRSNnRXclBhb0pRTkZFU0FOdzA3WnYzNjVseTVicGhSZGVrQ1NOSHo5ZWh3NGQwb0lGQzdSOCtYTEZ4OGRyMnJScHp1bmZmZmRkTFZxMFNPUEdqZFBXclZzMWMrWk1WYWhRd2FONUhicDA2YUlOR3pZb05UVlZraFFYRjZlZE8zZXFlL2Z1SGkxbjlPalJ1blRwa3BZdVhhcTVjK2U2aEszc1hMbHlSYU5HamRMbXpadlZxbFVyVFp3NDBhUHRjbGk0Y0tFV0xWcWtEejc0UURWcjF0U0ZDeGNVR3h1ck8rKzgwMlc2Um8wYWFkKytmUjdWQkFBQVRNcHF0UnBXcTlVb2FIdjM3aldzVnF0eDZOQWg1N0FMRnk0WXdjSEJSblIwdEhQWWxpMWJqQWNmZk5Bd0RNTklTRWd3N3J2dlBtUG56cDJabHBmVHZJNzFYYmx5eFVoT1RqYkN3c0tNalJzM0dvWmhHUFBuenplZWVlWVpqNVlURnhkbldLMVdJeW9xeWpsKzI3WnRodFZxTlpLVGszUGM3cXRYcnhvSERod3dQdnp3UThOcXRScXBxYW5aYnBlajdtWExsaGxoWVdIRy92MzduZU1PSGp4b1dLMVc0OUtsU3k3ejdOcTF5N25zZ3ViWW43eTlYd1BGbmErM0N3QlErTjE2NjYzTzM4K2NPU1BETU5TN2QrOU0wNldtcGlvMk5sWTJtODE1L1ZWNk9jMmJucCtmbjlxM2I2ODFhOWFvWmN1V1dyVnFsWjU4OGttUGxuUDI3RmxKVXExYXRaekR5NVVyNTlHMnpwZ3hRMHVYTGxXVEprMVVxbFFwU2RkUGMyYTNYUTd2di8rKzJyVnJwMGFOR2ptSEdjYjFMR1N4V0Z5bWRUeDJqQWRRL0JEU0FOeTA5QUdqVXFWS2txUVZLMVlvS0NnbzA3UVZLMWFVSkowNGNjSWxySGd5YjBaZHVuVFJDeSs4b01PSEQrdmt5WlBPNjdweVdvNGprSjA3ZDg3NXV5TzRaZWZVcVZPYU8zZXV2dm5tRzlXclYwL2g0ZUhPNjhheTJ5NkhTWk1tYWNpUUlicnR0dHZVczJkUFNWSkFRSUNrNjZkcnk1Y3Y3NXoyL1Buejh2ZjNWOG1TSlhPc0MwRFJ4RFZwQVBKVVlHQ2dyRmFycGs2ZHFyTm56OHBtcytudzRjUGFzV09IYzN6TGxpMDFZY0lFSFQ1OFdEYWJUZEhSMFlxTmpjMXgzb3dhTldxa29LQWdUWmt5UlIwN2RuUWUyY3BwT1RWcjFsUzlldlUwWThZTUpTUWtLRFkyVnZQbXpjdHgyOUxTMGlSSnYvLyt1eElTRXZUVlYxKzViTGU3N1hKbzJMQ2hKaytlckduVHBtbmx5cFdTcENwVnFxaHExYW82Y09DQXk3b09IRGpnTnV3QktCNElhUUR5M09USmsrWGo0Nk1lUFhyb2dRY2UwSmd4WTF4TzIwMllNRUdOR3pmV29FR0QxS0pGQzQwWk0wYkp5Y2tlelp0Umx5NWRGQkVSNGJ4aHdOTWFKazJhcFBQbno2dHQyN1lhUG54NHB2bXpVcWRPSGZYcTFVdkRoZzFUdjM3OTFMeDVjNWZ4MlcyWFEvUG16VFZxMUNpTkhUdFdHelpza0NTMWE5ZE9hOWV1ZFU1akdJYldyMSt2ZHUzYTVWZ1RBQUF3TVcvZE9JQzhjZjc4ZVNNc0xNeUlpWWt4RE1Nd1ZxOWViWFRyMXMxSVNVbnhTajNjT0FDWUE5ZWtBVUFHd2NIQm1ZYlZyMTlmQ3hjdXpKZjFWYTVjV1NOSGp0UzRjZU0wWmNvVXpabzFTeE1uVHVSNk5LQ1lzK1E4Q1FDemN4ejEyTFZybDdkTFFSSGdDS2tSRVJGOFJnQmV4RFZwQUFBQUprUklBMkI2ZWZGRjQ5dTJiWlBOWnN1RGFnQ2dZQkRTQUpoU2l4WXRuTCtQR0RGQzBkSFJON1c4Zi8vNzMwcEtTcnJac2dDZ3dCRFNBSmphdFd2WHRIUG5UdFdwVXlmVHVCMDdkaWdzTEV4aFlXRnExcXlaUWtORG5ZL0R3c0lrU1JjdlhuUzc3TTJiTnlzNE9GaGZmdmxsbHVOVFUxUDErZWVmcTNmdjNtcmV2TG51di85K2RldldUWWNPSFhMNXNuZUhEei84VUczYnR0WHAwNmR2YnFNQlFOemRDY0JFK3ZYcmw2bXA3RTgvL2FTLy8vM3Z6a2ExNlRWcjFrd2JOMjdVSDMvOG9UNTkrdWpUVHo5VitmTGxkZlhxVlZXdlhsMHBLU2w2NktHSDNONVFzV3paTXQxNjY2MWF0bXlaK3ZUcDR6THUyclZyR2pSb2tBekQwQ3V2dktMR2pSc3JMUzFOKy9idFUrblNwVE45VGRYYXRXdjErZWVmNjZPUFBsTDE2dFZ2OHBrQUFJNmtBVENSSTBlT1pCcTJjT0ZDSFRod3dIbDA3TjU3NzFYTGxpMFZGaGFtNk9obzJlMTJqUjA3VnM4OTk1eHExYXFsQXdjT2FNU0lFVGxleDVhUWtLQk5telpweElnUmlvbUp5WFE2ZGViTW1VcE9UdFpISDMyazRPQmcrZm41cVV5Wk1nb0pDVkh0MnJWZHBvMk9qdGJZc1dNMWR1eFkzWFhYWFRmL1JBQ0FDR2tBVEd6UG5qM2F1M2V2aGcwYnBvMGJOMnJqeG8wcVZhcVUxcTVkcTQwYk42cEJnd1o2NDQwMzlPdXZ2eW81T1ZrelpzelEyclZyOWR0dnYrbTc3NzdMZHRtclZxMVMzYnAxRlJvYXF2dnV1MC9MbGkxemprdExTOU9TSlVzMGNPQkErZm41WmJ1Y0N4Y3U2T1dYWDlhenp6NnJoeDkrT0UrMkd3QWtRaG9BRTVzN2Q2NGFOR2lna3lkUFNycCtmVm1aTW1WY2d0T0REejZvN3QyN3EweVpNanA1OHFSNjlPaWgyYk5uYS9mdTNka3VlOW15Wlhya2tVY2tTWTg4OG9oKytPRUg1M2R6bmpoeFFrbEpTV3JjdUhHT05ZNFlNVUxCd2NIcTM3Ly9EVzRsQUdTTmtBYkF0SjUvL25tOThjWWJpb3lNbENRZFBIZ3cwNWVPZCtqUVFRTUdERkRYcmwyMWJ0MDZOV3JVU0EwYk50U0VDUlBjTHZmbzBhT0tqbzVXaHc0ZEpFbHQyclRSdFd2WHRHWExGa2x5WG0vbTY1dnpaYnMxYXRUUS92MzdsWkNRY0VQYkNBRHVjT01BQU5PNWNPR0NKT21PTys2UUpNWEh4K3YwNmRQYXNHR0RXclpzNlRLdDR5N09qSThyVjY2c0JRc1daTG44cFV1WHlqQU1QZjc0NDg1aHljbkpXclpzbVZxMWFxVnExYXJKWXJFb0ppWW15NitJU3UrMTExN1RpeSsrcUtGRGgycldyRmw4bFJPQVBFTklBMkFLMTY1ZGs4MW0weXV2dktLOWUvZTZqT3ZidDYrbVRadW02T2hvdmZUU1N5N2pObTdjS0VteTJXek91ejBkVWxKU01xM0hack5wMWFwVkdqcDBxRXZBMjd0M3IwYVBIcTM0K0hoVnJGaFJJU0VoK3V5enozSU1hWDUrZnBvMmJacWVldW9walI4L1htUEhqczMxdGdOQVZqamRDY0FVamg4L0xuOS9mOTF6enoxYXVuU3B5N2d1WGJwb3o1NDlhdGFzbWNxVUtYTlQ2OW0yYlpzdVhicWt6cDA3cTNyMTZzNmZ0bTNicW56NThscTFhcFVrYWZqdzRZcUtpdEtycjc2cW1KZ1kyV3cySlNRazZLZWZmdExSbzBkZGxsbWxTaFZOblRwVmE5YXMwU2VmZkhKVDlRR0FBMGZTQUpoQ2d3WU50SExseWt4M1U4Ykd4dXJOTjk5VXExYXQ5T3V2djJyQWdBRjY1cGxuRkJvYXFyaTRPSjArZlZxWEwxOTJOcTM5NUpOUEZCOGZMN3ZkcnVIRGh5czhQTng1K3RUWDExZkxsaTFUU0VpSXlwY3Y3N0tlRWlWSzZPR0hIM2IyVEt0VnE1Ym16NSt2MmJObmEvRGd3WXFMaTFQcDBxVjErKzIzNjQwMzNzaFVmK1BHamZYNjY2OXI3Tml4cWxXcmx0cTFhNWRQenhTQTRzTGk3UUlBM0R5cjFXcEljdHUwdFRCcTBhS0Zubi8rZWMyYk4wK0RCdzlXMTY1ZFpiZmJ0V1RKRW4zODhjZVNwR2VmZlZiYnQyOVhsU3BWbkQrVksxZFc1Y3FWRlJBUW9Jb1ZLMnJJa0NIYXZIbXo3cjc3YnMyWk04ZkxXMVU0T0U3eFJrUkU4QmtCZUJFdlFLQUlLSW9oYmZIaXhXcllzS0V6Y0tWbnM5bDA2TkNoVEhkNlppVXRMVTJwcWFrcVhicDBmcFZhNUJEU0FIUGdkQ2NBVTNyc3NjZmNqaXRSb29SSEFVMjZmb3JUazFZYUFHQTIzRGdBQUFCZ1FvUTBBQUFBRXlLa0FRQUFtQkFoRFFBQXdJUUlhUUFBQUNaRVNBTUFBREFoUWhvQUFJQUpFZElBQUFCTWlBNlBRQkhpNkJRUEFDajhPSklHRkFHR1llendkZzBvY3ZaN3V3QUFBRkJNV0sxV3cvRTlwd0JnZGh4SkF3QUFNQ0ZDR2dBQWdBa1IwZ0FBQUV5SWtBWUFBR0JDaERRQUFBQVRJcVFCQUFDWUVDRU5BQURBaEFocEFBQUFKa1JJQXdBQU1DRkNHZ0FBZ0FrUjBnQUFBRXlJa0FZQUFHQkNoRFFBQUFBVElxUUJBQUNZRUNFTkFBREFoQWhwQUFBQUprUklBd0FBTUNGQ0dnQUFnQWtSMGdBQUFFeUlrQVlBQUdCQ2hEUUFBQUFUSXFRQkFBQ1lFQ0VOQUFEQWhBaHBBQUFBSmtSSUF3QUFNQ0ZDR2dBQWdBa1IwZ0FBQUV5SWtBWUFBR0JDaERRQUFBQVRJcVFCQUFDWUVDRU5BQURBaEFocEFBQUFKa1JJQXdBQU1DRkNHZ0FBZ0FrUjBnQUFBRXlJa0FZQUFHQkNoRFFBQUFBVElxUUJBQUNZRUNFTkFBREFoQ3plTGdBQThrdlRwazBma3RUUjhkaGlzUXlWSk1Nd3BxV2JMRHd5TXZLN2dxNE5BSExpNiswQ0FDQWZwVG1DV1hycGg5bHN0dTRGV3hJQWVJYlRuUUNLck1qSXlLMkdZVnpJWnBLRXRMUzBGUVZXRUFEa0FpRU5RRkdXSnVucmJNYXZqWXFLU2ltb1lnQWdOd2hwQUlxNlJlNUdHSWJ4VFVFV0FnQzVRVWdEVUtSZHZueDVzNlNFak1NTnc3Z1NIeCsvMkFzbEFZQkhDR2tBaXJTWW1KaGt3ekMrelRqY1lyR3NQM2JzMkRWdjFBUUFuaUNrQVNqeURNUEkxR0xEYnJmVGRnT0FxUkhTQUJSNTU4NmQyeURwU3JwQlYxTlRVd2xwQUV5TmtBYWd5RHQ5K25TU3BQVFhuMjJNaW9wSzlGWTlBT0FKUWhxQVlzRnV0NmUvTG8wYkJnQ1lIaUVOUUxGdzllclZkWkt1R1lhUmtwcWF1dERiOVFCQVRnaHBBSXFGNk9qb3k0WmhMTGRZTEZ2Mjdkc1g3KzE2QUNBbmZIY25nR0xETUl5RmtvSzhYUWNBZU1MaTdRSUF1R2UxV3RkSmF1UHRPZ0EzenFla3BGajM3OTkvMHR1RkFFVVJwenNCY3lPZ3djd0MvUHo4dW5pN0NLQ280blFuVUFqc0NwL3U3UklBRjRPSGZLRHc3UWNsNmFpM2F3R0tLbzZrQVFBQW1CQWhEUUFBd0lRSWFRQUFBQ1pFU0FNQUFEQWhRaG9BQUlBSkVkSUFBQUJNaUpBR0FBQmdRb1EwQUFBQUV5S2tBUUFBbUJBaERRQUF3SVFJYVFBQUFDWkVTQU1BQURBaFFob0FBSUFKRWRJQUZDcG56MTNVWXozSHlXNDM4blU5Ky9ZZlUzRG9pMHE2bXB5djY4bTR2cFNVMUR4Yjkvb05lOVR2MldrNmMvYWl1ancrVm9lUHhPWlJ0UUFLQWlFTmdHbWRPUG1IdWoweFRpa3BxYzVoZ1ZVcmFQRTNiOGpIeCtMRnlzenY0c1VyR2o5cGdVYU82S1dnd0FwNmZrQW5qUm96VDNhNzNkdWxBZkFRSVEyQWFWMjZkRVVuVHY3aDdUSUtwZmtMZnRKZGpXcXJ3VzAxSkVrZDI5K3JwS1JrclZrWDZlWEtBSGlLa0FZVUEzYTdvYm1mcjFXWEhtTVY4dURMNnRUMVRSMDhkRktTbEpwcTA2eVBscXR6dHpIWHh6MDJXaC9QK2NGNXhNVng2bTM3amtQcTAyK3k3bS81c3A3b085RTV2M1Q5cU0zUTRaOG9OR3lvSHUwK1JuTStXK004ZFNkSktTbXBlbnZhdDJyZGZvUmF0SGxGcjc4NVY0bUpWNTN6TDFpNFVlMDZqMUpvMkZCTmZXK1JjM2ovZ2U5SWtrTERoaW80OUVXWGVoeW5Bdk9pL3V6czNmdWJjNzZlZmQ3U3Z2M0huT04yL0hKWWZmcE5Wc2lETCt2UjdtTVV2djJneCt0TVNFalNzTmMrVmZOV1E5VzUyeGh0M3hudHRvYnNuai9IdXBZdS8xbHRPcnptZlA1Vy83aExiZHMwZFM3RHg4ZWlOcTN1MXVvMXV6emFiZ0RlUjBnRGlvRjNwMyt2UlV1MmF0eWJUMnZyVDFNMTg3MUJxbENockNScHd1UUYyckJwbjk1NWU2QzIvalJWazhiMzEvZEx3L1hScHorNExHUFJrbTJhL3M2L3RHYkZCQVVGVmRTNGlWODV4NDBlLzRVdUoxN1ZzdTlHYTg3c2w3VjVTNVRMdk9NbkxkQ2h3NmUwNFBNUldyNW9yT0xqRXpYdC9lOGxTYWRpejJ2S3U5OXAvSmgrV3JmcUxYVnNmNjl6dnJrZi8wZVNGTDV4bW5hRlQ4OXkyL0tpL3V3cy9HNnozcHYyZ3Rhc21LRHExU3RyL0tRRnpuRlhybHpUcU5kNmEvTzZ0OVdxWlJOTmZIdWg1OC9adUM5MEtTRkpTNzhkcmJrZi84Y1o4TEtTM2ZQbnNIM25ZUzM3YnJSZUdOQlJGK0l2Sy9aMG5PNXNXTXRsbWtaMzFuWUptUURNalpBR0ZIR1hFNi9xNjI4MzZjM1grdWp1SnZYazYxdEM5ZW9HcVZwUUpWMjhlRVhMVis3UXlPRlA2dmJiYXNqWHQ0U2EzRlZYTHd6b3FFWGZiM1ZaenVCL1BhcUFBSC81bHkralhqM0RkUGhJck94MnUrSXZKbXJMMWlpOU5MaXJBZ0w4VlNYZ2J4cjRiQWZuZlBFWEU3WHloMTgwNHBXZUNxeGFRUlVxbE5WVHZkdG8zVSs3SlVrbGZVdklZckhvekprTEtsT21sQnBsQ0JiWnlZdjZjL0xTNEs2cVd1VnY4aTlmUnIxN2h1bm9yNzg3NTJzZDFrVDE2Z2JwNks5blZLNWNhY1dlamxOYW1pM0hkVjZJdjZ4TlcvWnJ5Si9QV1VDQXZ3WTgwejdMOWVmMC9EbjA2OXRHWmN2ZW9uTGxTdXZjdVl1U3BDcFYvdVl5VFpVcS9vcS9tT2hTSXdEejh2VjJBUUR5VjJ6c2VkbHNkalZvY0d1bWNiK2Z1U0RETUZTdlhqV1g0YlZxVnRXRitNc3VkMUJXcnV6di9MMTh1ZEl5REVOcGFUYWRPUk12U2FwZHM0ckxlSWN6WitKbEdJWjY5NXVjYWYycHFUWUZCbGJVdU5GUDYvMlpTL1RGVnovcHRXRlBxT2s5OVQzYXRyeW8zODh2Ky85VjB3ZWRzbVZ2Y1psdnhnZkx0SFRaejJyU3VJNUtsU29wU1M3Qno5MDZ6NTY5K0dlZGZ6MW41Y3IrOVp5bGw5UHo1M0JyalFEbjc4YWZtMjJ4dU41Y1laSEZaVHdBY3lPa0FVVmN4WXJsSlYyL1V6TGpVYW9xQWRjRHlQSGo1M1JYbzlyTzRhZGl6eXV3YWdXUDdxQXNWKzRXU2RLNVB5NnAzSi9oN095ZlIzSWtxVkxGY3BLa0ZZdkhLaWl3WXBiTDZOaitYajNjcHFtbS83OGxlblhrSFAyNFlvSkgyNVlYOWQrb1U3SG5OWGZlai9ybXk5ZFZyMjZRd3JjZjFPb2ZJenlhTjZmbkxEMVBuajlKc3FUYjFvQ0E2K0V3TGk3QkpUQ2ZqMHVRZi9reUtsbXloRWQxQXZBdVRuY0NSVnhnMVFwcTJlSXVUWmkwUUllUHhNcG1zeXY2U0t4aVkrTVVFT0N2aDFyZm93bVRGK2hJekduWmJIYnRqenF1RHo5ZXFYNTlIL0pvK1RWdnJhTDY5YXBweHF5bFNraElVbXhzbk9aOXNmYXY5UWRXbFBXZStwcjY3bmM2ZXpaZU5wdGRoNC9FYXNjdmh5VmRQeHEyZTgrdnNsaXVMeXNsSlUzR240ZDYvUDNMU0pKMjcvMU5DUWxKbWRhZEYvWGZLTWNwdzkvUFhGREM1U1I5dFhDangvUFd2TFdLNnRVTit1czVPeDJuZWZQWFpUbHRUczlmVnFvRS9FMVZxL3hOQnc2ZWNCbCs0T0FKTmJxenRwdTVBSmdOUjlLQVltREMySC9vL2YrM1JJTmUvSCs2Y3VXYTZ0UUoxSVN4LzVBay9mZk5welR6dytYNnZ5R3pkUEZpb202dEVhRCtUeitzSHQxYmVMejh5UlArcWRIanZsQzd6aU4xMjk5cnFIdlg1b282ZUVLK3ZpV2M0eWROL1VZOWVyK2wxTFEwMWF0YlRTOE43aXBKc3Rucyt1OWJYeXIyZEp4cVZLK3M4V09lZHA2bXExMnJxcm8vMWx3dkRmMUk1Y3Jlb2g5WFpqN0NsaGYxMzRnNnRRUFY2NGt3RFh2dFUxV3RVa0c5ZXJiVTFtMEhQR1Q2ZWc4QUFCbWlTVVJCVko1LzB2aG5OR2I4ZkxWOVpLUnUrM3QxOWVqZVFsRUhqbWM1YlhiUG56dnQyZ1pyN2ZyZDZ0VGhQa21TWVJoYXYyR1BudTNmenZPTkJPQlZkSU1FVE14cXRScVMzTjdaYUZiTFZtelhCeCt2MU1yRlk3MWRTckVWRjVlZ3gzdE4wS2NmRFZIOWV0VzBabTJFUHZ4NHBiNys0clU4T2QwNWVNZ0hqanRTTzBaRVJQeVEwL1FBY284amFRQnUydm9OZTlUZ3Rsc1ZGRlJSQncrZDFPeFBWNmxyNS91OVhaWkhIUDNYMHF0ZnI1b1d6bi9OQzlYa25jcVYvVFZ5UkMrTm0vaVZwa3g4VnJNK1dxR0o0L3B6UFJwUWlCRFNBTnkwNHlmTzZlMXAzeXIrWXFJQ0t2dXI4eU1oYmx0S21FMWhPMHFaRzIwZmFxcTJEMTF2YUx2NG16ZThYQTJBM0NLa0FiaHB6L1JycTJmNnRmVjJHUUJRcEhCM0p3QUFnQWtSMGdBQUFFeUlrQVlBQUdCQ2hEUUFBQUFUSXFRQkFBQ1lFQ0VOQUFEQWhBaHBBQUFBSmtSSUF3QUFNQ0ZDR2dBQWdBbnhqUU5BSVpEVjkwc0NBSW8yanFRQkptWVl4ZzV2MXdCazQ2TEZZam5pN1NLQW9zcmk3UUlBb0tCWXJWYmp6MSs3UkVSRUxQTnFNUUNRQTQ2a0FRQUFtQkFoRFFBQXdJUUlhUUFBQUNaRVNBTUFBREFoUWhvQUFJQUpFZElBQUFCTWlKQUdBQUJnUW9RMEFBQUFFeUtrQVFBQW1CQWhEUUFBd0lRSWFRQUFBQ1pFU0FNQUFEQWhRaG9BQUlBSkVkSUFBQUJNaUpBR0FBQmdRb1EwQUFBQUV5S2tBUUFBbUJBaERRQUF3SVFJYVFBQUFDWkVTQU1BQURBaFFob0FBSUFKV2J4ZEFGeFpyZFoxa3RwNHV3NEFBRzdTNmVUazVNWlJVVkVYdkYxSVljV1JOUE1ob0FFQWlvTHFwVXFWZXNEYlJSUm12dDR1QUZtTGlJamdLQ2M4WXJWYURZbDlCbm1QZlFzM3FtblRwdHN0Rmtzem04MTIxdHUxRkdZY1NRTUFBREFoUWhvQUFJQUpFZElBQUFCTWlKQUdBQUJnUW9RMEFBQUFFeUtrQVFBQW1CQWhEUUFBd0lUb2ZlTmxUWnMyZlVoU1I4ZGppOFV5VkpJTXc1aVdickx3eU1qSTd3cTZOcGdUK3d6eVM5T21UZStWMU12eG1IMExubXJhdE9tZGt2N3BlR3l4V1BwSXFpWnB2bUVZWnlUSk1JeGZkKy9lUGN0TEpSWktOTFAxdmpUSEcyRjY2WWZaYkxidUJWc1NUSTU5QnZraUxTMHR1V1RKa3V4YnlEV2J6WGErUklrU0wxc3Nsb3huNlBwYUxOZVBCMWtzbHJjS3ZyTENqZE9kWGhZWkdiblZNSXpzdnRjc0lTMHRiVVdCRlFUVFk1OUJmdG0zYjk4Qnd6RE91UnR2R0VZaSt4YXlzbmZ2M25NV2kyVkREcE45VVJDMUZDV0VOTzlMay9SMU51UFhSa1ZGcFJSVU1TZ1UyR2VRWDJ3V2k4WHQ2U2lMeGJLVmZRdnUyTzMyQmRtTVBoUVJFWEd3d0lvcElnaHA1ckRJM1FqRE1MNHB5RUpRYUxEUElGL1liTGFsMll6TzdwOERGSE9HWWF3MERNTndNM3A1Z1JaVFJCRFNUT0R5NWN1YkpTVmtIRzRZeHBYNCtQakZYaWdKSnNjK2cvemk2K3U3M3pDTStDeEdKWjA3ZHk2N0l5VW81dmJzMlJNcmFWdFc0K3gyKy93Q0xxZElJS1NaUUV4TVRMSmhHTjltSEc2eFdOWWZPM2JzbWpkcWdybXh6eUMvN05xMUsxWFNSMW1NK3ZuVXFWTlhDN29lRkM0V2krV3JMQVlmM2IxNzkrNENMNllJSUtTWmhHRVltVzVwdDl2dDNPWU90OWhua0Y4TXc4aDBPcDE5QzU2dzIrMlpiaXd4REdPbE4yb3BDZ2hwSm5IdTNMa05rcTZrRzNRMU5UV1ZOMFc0eFQ2RC9KS1ltTGpYTUl4RXgyUERNSklURXhPNU13ODUycjE3OXpIRE1IYWxIMmF4V0w3MFZqMkZIU0hOSkU2ZlBwMGtLZjIxUkJ1am9xSVMzVTBQc004Z3Y4VEV4Q1NuUDIxbHNWaDJ4TVRFWkxvR0VzaUt4V0pKZi8zWmlZaUlpSis5Vmt3aFIwZ3pFYnZkbnY0YUl5NytSbzdZWjVCZjdIYTc4eTVod3pEWXQrQXhtODNtUE9WcEdNWmFiOVpTMkJIU1RPVHExYXZySkYwekRDTWxOVFYxb2JmcmdmbXh6eUMvMk8zMmJaS3VTa3BOU1VtWjYrVnlVSWpzMmJQbnNHRVl2LzM1TUtzYkNlQWhRcHFKUkVkSFh6WU1ZN25GWXRteWI5KytyRzZCQjF5d3p5Qy83TjI3OTRwaEdOOGFodkZMVkZSVWR0OXdBV1RsSTBtL1IwWkdydk4ySVlVWjM5MXBNb1poTEpRVTVPMDZVSGl3enlBZmZXVVl4ajNlTGdLRmo5MXVYMTZpUkluYkpibHJiZ3NQV0x4ZHdNMndXcTNySkxYeGRoM0ltV0VZT3lJakkwTUtjcDFXcTNXVnBBNEZ1VTdrcXdTNzNSNVdrUDJXaXZ0N2pLTjV2T01Mc291cFg4K2NPZFA0enh0MUNrUngzKy9NeEJ1Zlhla1Y5dE9kN01TRmhNVmlhZWFGMVJMUWloWi9TWjBLZUozRitqM0dZckVVOTRBbVNmV3FWcTE2ZXdHdnMxanZkMmJpcGM4dXB5Snh1bk5YK0hSdmw0QnNCSWUrNk5YMXMzOFVmcSsrUGtmcmZ0b3RIeCtmMDk1WVAvdFE4ZFMxNTM5MTZ0UjUrZmo0ZUtXMURmdWRkM243czBzcS9FZlNBQUFBaWlSQ0dnQUFnQWtSMGdBQUFFeUlrQVlBQUdCQ2hEUUFBQUFUSXFRQkFBQ1lVSkZvd1FIa3RkUlVteFlzM0tpVnEzZnErSWx6c3R2dHFoWlVTUlBIOWRjZERXcEtrdUxpRWpUNzB4KzBlZXQreFYyNHJNcVYvZlZRcTd2MS9JQ09LbGV1dENScDMvNWo2ai93SFQwUWVxZW12L09DeXpvYzQ4STNUcE9mWDBsSjE1dUhybGkxVTR1WGhldndrVmhkdlpxaUNoWEs2czZHdGZUTzVJRTZjUENFK2c5OHgyVTU5ZXRWMDhMNXIwbVN6cDZOMTh3UGx5djg1NE82bEhCRlpjcmNvdDVQaE9tRmdkZmJpMlYzUzduamR2LzAwNlJ2QVpBZjJ3c0FjSStRQm1SdzdWcUtCcjAwUzRiZDBDc3ZQNjdHaldvckxjMnVmZnQvVStuU3BTUkpmNXkvcEg4TWVFZDNONjZyRDJZTVZ2VnFsWFh5MUIrYStjRXlEUncwWFhNK2VsbWxTL3M1bHhtNSs2aVdyOXFoemgzZDkwVzAyZXdhUG5LT1RwK08wLy85NjFFMXZhZStmSDFMNkxkalo3VnE5VTdaN1g5OXU4cm05Vk5VNXM5YUhOTFNiQm80YUxwYWh6WFIxMStNME4vK1ZsWW5UNTNYNmROeHpta2NvU3U3d0RUMzQvODR4em5reC9ZQ0FMTEg2VTRnZzVrZkxsZHljcW8rbXZWdkJUZjl1L3o4U3FwTW1WSUthWGFIYXRlcUtrbDY1LzN2VmJkT29ONzY3ejlVdTFaVmxTeFpRdlhxQm1ucXBHZGxrVFRuc3pVdXkzem1IMjAxN2IxRnVuRGhzdHYxenA3emcwNmVPcTlQUDNwWkQ0VGVxVEtsUzhtdnBLOGEzRlpEUXdZL3BwSWxTMlJiOTlIZnppajJkSnorOGRURHFselpYNzYrSlZTM1RxQWVhSDduVFQ4bitiRzlBSURzRWRLQWROTFNiRnF5TkZ3RC85bEJmaVd6UHRCODdWcUsxbS9ZbzM1OTJtVDZ5aHdmSHg5MTY5cGNhOVpHdUF4L3NrZEwxYTBUcEVsVHYzRzczZ1VMTitxRmdaMWNqa2psUnJXZ2lycmxGajlObjdWVVNWZVRiMmdaV2NtUDdRVUE1SXlRQnFSejR1UWZTcnFhck1hTmFydWRKdlowbk5MU2JMcjk5bHV6SEYrM1RwQk8veDduY25yUzRtUFI2SkY5dEhscmxOYjlsUG43d1UrZU9xL0V4S3U2dTNIZEc2N2R2M3daVFI3L2pEWnQyYTh1M2NkcXptZHI4aVNzNWNmMkFnQnlSa2dEMGtsTlRaTWsrZnE2UDdXWVpyTkxraXpLK291bkxaYnJYMHp0NCtNNnZuYXRxaHIwM0NPYU5QVWJKU1FrdVl4TCtYTzlQajUvdlNRL243OWV3YUV2T245U1VsS2Q0eDVzTTh3NWZPcDdpNXpEV3p6UVNFdStmVk05dXJmUXZDL1dxVWZ2dDNUNFNLd25tMTZnMndzQXlCa2hEVWluV2xBbFdTd1d4UngxL3ozZTFhdFZrbytQKzJsK08zWldkV29IWmptdWIrL1dxbEc5c3FhKzkxMld5eno2NjEvTGZMcHZHKzBLbjY2NUgvOG4wM0kycjUraVhlSFR0U3Q4dWw0WjB0MWxYUGx5cGZYQ3dFNWErdDFvMWFsVlZhKy9PZGZ0dG5naVA3WVhBSkF6UWhxUWpyOS9HWVUwYTZEUDVxOXpPMDM1Y3FVVkd0SlFYMzY5SWRNNG04MnU3eFp2VmNmMjkyWTVyNCtQUldORzlkV1A2M1lyZlB0QmwyVzJhTjRvMi9YbWxyOS9HVDNUcjYyT0hUL25jaW95dC9KamV3RUFPU3RXTFRpeTZ5SGxhRW1RVldzRHliTWVVVU9IZjZ6VU5KdW1UL3VyUDFSU1VySmF0eCtoQWMrMDE4Qi9kbkFPWC9ETkpuMHk1d2Y5dUhKQ3BvdXhQYWxYOHF6bmxTUnQzcnBmUTE2WnJhRkR1cXZQazYyY3d4M2I3RkMyN0MwS0RibER3NGYyVktWSzVYTzFqcUprK05DZWV1YTVkL1RxNjNQMDNMTWRWTGRPa0s0a1hkT3VpQmpWcWxsRjlldFYwN0QvUEs3K0E5L1IyQWxmYXNBejdSVll0WUorTzNaV00yWXRsWitmci9yMmJ1MTIrWFZxQityNUFSMDErOU5WcnV0OXBhZisrZHk3ZW1YRUp4cjR6dzZxVjdlYXJsNU4xdDc5djNsVTk1R1kwOXF3YWEvYXR3MVdqZXFWZGZGaW9yNWZ1azNON3IwOTA2bkkzTXFQN1MycU1yNnVKTmRlZHU1ZWoxTGV2ZVp6cWluamF6Mm5tcVc4NngzNDc1Yy9VSWtTSmZUZTFPY3kxZmxZejNIcTNQRStoVFM3dzIwOTJXM0xsYVJyNnY3a0JMMzkxai9WT3F5SmM1b05tL1pxMUpoNVdyWm9qQ3BXS09mMmVTcEticVFub3VPNWJYSlhYZjN2NDVlem5MZFB2OG1LUGhLcjhJM1RGSDA0TnNmOXhwM2M5RjNNK0xtY3NZVlFVZjZjS2pZaHpaTWVVdTU0MmlPcWVlaWRlbS82WXFXbDJaelhORzNmR1MyNzNhN3RPNk5kUXRvdnV3NHI1TDRHYmdOYVh2VzhrcVJsSzNibzFob0JXclppZTZZUEJlbXZubHVuZjcrZ044Yk8wNmd4OHpScit2L2xhaDFGU2EyYVZUUi83cXVhL2NrcURSN3lnZUl1WEZicDBuNjYvYllhZXVPMTNwS2ttcmRXMGJ4UFg5R0hINi9VUDU2ZHBzdUpWeFVZV0VIdEh3N1dQLy9SenUyZG9RNzkrcmJSK2cxN0ZIWGd1SE5ZVUdCRmZmRy9ZZnJrZjZ2MW4xYy8xaC9uTDZsVXFaS3FXeWRJZzU3dkxGL2Z2NWI1WUp0aExzdmI4T05rK1pjdnJWMlJNZnB5d1FZbFhybW15cFhLNjhFV2pUUjhhTTljYmIvalRUYzBiS2p6NzU4ZjIxdlV1ZnVIejkzck1TOWY4em5WbE5WclBidWE4N0ozWU1mMjkrcS9iMzJweE1TcnpnOWpTWW82ZUVJblQvMmhqaDN1YzdadWNWZFBkdHZTcWYyOW12UFpHbWRJTXd4RHN6OVpwVjQ5dzRwTlFKTnV2Q2VpSkIwNUdxdURoMDZxNFIwMVhaY1pHYU9UcDg1bldsZDJmNmVzNUxidllrNks4dWRVc1FscDZYdElPWTRTMWEwVHFMcDFzcjZXSnIzMFBhSWNvY3JSSStxcC9sTTA1N00xK3I4WE91dUIwRHYxMXVTdnRXLy9NVFc5cDc0a2FkdlBCM1JQazNyYXUvK1lybDVOVWVuU2ZqSU1RN3NpWXpUMHBlNXUxM2t6OWFhWGtKQ2tUVnYyNmQwcHorbkYvM3lvNkNPeGFuQmJqU3luclY2dGtnWSswMEgvL3M4SHN0dU5tejc2VXBnRkJWYlVteVA3WkR0TmplcVZOVzcwMDlsTzAvaXVPbG4rSitmajQ2TjVudzdOTkx4U3BmSjZkV2dQdlRxMFI2NldKMTAvTGZuaGpNSFoxdVBKY3R3Tno0L3RMVzZ5ZXozbTFXdmVFeGxmNnpseDlBNzgzOGN2T3dPNW41OFUwdXdPNXpTZXZrKzJDbXVpQ1pPLzFvWk4rOVM1MDEvTmp0Zjh1RXQzTjZtbkd0VXI1NnEvWHNadGVmYVo5bnE4MXdUOXZQMlE3Zys1UXhzMzcxUHM3eGZVcis5REhpK3p1QXUyM3FZRjMyelUyRGVlY2huKzFkY2IxUFNlK3RvYWZ1Q21sdS9wdm9KaWRFM2FqZmFReWsyUHFLREFpcXBYTjBqYmQwWTdwd24vK1pDZTZ0TkdmbjYraW9pTWtTUWRQaEtyaElRazNaL3VEUzZ2NnMxbzFacGZWTGRPa0VKREd1cSs0TnUxYk1YMmJLZS9rblJOcFV1WEt0WUJEY2d2MmIwZTg2dlBuVHVldnRienVuZGdtZEtsMU9yQnhpNjk5UXpEMEkvckl0V3BROWJYTnVabVcyclZyS0lPN1lJMTU3TTF6cU5vZlh1MWtyOS9tUnRhZG5IVXMxc0xyZmt4UXZFWEU1M0RUdjkrUVZ1M0hWQ1h6dmZmMUxKdnBPOWljVlpzUXRxTjlwREtiWStvNXFGM2FzZWZJZTIzWTJjVkY1ZWdrUHNhcU5tOXR6dkQyODVkUjFTL1hqVUZCUGpuZWIwWkxWdXhYWTkwdUUrUzlFakhadnBoOVM5S1M3TmxtczR3RE1VY1BhMVpINjFRN3lmQ2NyMGVBRG5MN3ZXWVgzM3VNc3J0YXowL2VnZDJiSCt2dHUrTVZzTGw2NjFaZHUvNVZSZmlMNnZkUTlZODJaWUJ6N1JYNUo2aittRDJDdjErTmw1OWU3bS9aaEtaV2ExL1Y1MDZnZnAreVRibnNLKy8zYVN3bG8wVldMWENUUzM3UnZvdUZtZkZKcVJKTjlaREtyYzlvcHJmMzFEN0R4eFhVbEt5dHYxOFFFM3ZxYTliYnZIVC9jM3VjSWEwWDNZZFVlajlEZk9sM3ZTTy92cTdvZytmVW9kMjEvODdiZFBxYmwxTFR0R1diVkV1MHozWVpwanViZjZTZXZkN1c3MmZDTk8vbm52RTQzVUF5RnJHWG5hZXZCN3pvODlkeHBxeWU2MW4xWDh2UDNvSDNoOXloOHFXdlVVL2Jkd3JTZnJoeDExNklMUlJwcU5kN3ZvQjVyUXR0V3RWVmJ1SGcvWHAzRFg2UjkrSFZMYnNMVGsrTjNEVis0a3dmYnRvaTJ3MnU2NWVUZEdTcGVIcW5jVTF6VkwyZjZlTWJyVHZvdHVKaTdoaUZkS2szUGVReW0yUHFLYjMxSmVmbjY5MlJSN1J0cDhQS2pUa2VoZ0x2YitoWW82ZTFyay9MaWxpZDR4Q3N6blZlVFAxcHJkMHhYWVpodlI0N3drS2F6dGNIYnE4b2VUa3RFeW5QRGV2bjZJZmxvMVR5SDBOdEdqeFZwZW1xUUJ1VE1aZWRwNitIdk82ejEzR21ySjdyV2ZWZnk4L2VnZjYrcFpRMjRlYWFzM2FDTm50ZHExYnZ6dkxVNTNaOVFQTWFWdTZkdzJWSkhYcjJqeWJad1R1ZEdoL3IxSlRiZnBwNDE0dFg3bGROV3RXY2Z1TktObjluVExLemI3aVYrcjZ4Zi9KeWE1LzI1U1VWSlVvNFpQakRVdEZRYkVMYVE2ZTlwREtiWThvdjVLK3VpLzRkbTNaZWtBUmtVY1Zldi8xTUhacmpRRFZxRkZaOCthdlUxcWFUZGFtOWZPbDN2UzFyVnI5aTRhKzFFMWZ6UnZ1L0JrMzVtbHQyWGJBNVZvRFNhb1M4RGROSE45ZkYrSVQ5Y0hzbGJtcURVRDJjdnQ2bFBLdXoxMUd1WDJ0NTFmdndFN3Q3OVhPWHc1cnpicElwYVhaOUdDTHUvSjBXeHgzOTVYMEsvb2Y1UG5CcjZTdnVuZDdRTjh2M2FidkZtL05zOHRnY3JPdjFLd1JJQjhmSCszYmY4eGx1Z01IVDZwK3ZXcDVVby9aRlp1UWRpVG10RDZlODROT25QeEROcHRkY1hFSldmYVFpcitRcUxpNEJNWEZKZWhDL1BVN2pJYjk1M0h0MmZlcnhrNzQwbmsrL1VqTWFiMDhiSGFXUGFJZUNMMVRhOVpHNkcvK1pmVDMrdFdkdzBOREdtcnA4cC8vUE5xVy9lM0JudGJyenJhZkQralNwU3ZxL0VpSXFsZXI1UHhwMjZhcHlwY3JyVldyZjhrMFQvbHlwZlg2OENmMXhWYy82ZUNoa3ptdUE5ZDdYZ1dIdnVqeWh2UHZsei9Ra0ZkbVp6bjlZejNINlpNNVB6Z2Z4OFVsYU9MYkM5V3A2NXNLZWZCbGRYcHN0S2E5dDBpSmlWZGQ1a3YvOVZEUzlWdk5IWS92YmY2U1dyY2JvVUV2emRMNkRYdHlWV3Y2WmIzNG53OHp6ZU1ZbC80b1JXcXFUWi9QWDYvZS9TYXJlYXVodXIvbHkrcjJ4RGdkaWo3cFVwZmo1NG0rRTkzV1ZGeDQ4bnE4MmRkOGJ1VDJ0VDU4YUU5RkhUaXVWMStmbzVpanAyV3oyWlZ3T1VrL2JkeXJvNy8rTGluMzc1Tk5HdGRWWU5VS21qbHJtUjUrcU9rTkh4WGhmU3YvOU96V1FoRVJNYm9RbjZpMnVieGVNRHVlN2l0bHlwUlN1NGV0bXZMT3Q5cSs0NURPbnJ1bzlSdjJhTTVuYTlTeis0TjVWbytaRlp0L01UenRJZFdseDFqbjc2VkwrMm5MK3FtNTdoSFZQUFJPVFp5eVVJKzJESEVaSGhyU1VOOHUydUxScWM2YjdYbTFiTVVPaGR6WFFPWFQ5U0dTcEJJbGZQVHdRMDIxYk1WMk5XNVVKOU44TFZ2Y3BmWnRyZnJ2VzEvcWkvOE5VNGtTeFNiSDM1Q3NlbDU1MGdkS3lsMnZJSGY5akRhdm42TFN0L2pwNHFVcjJ2bkxZYzJZdFZTYnR1elhtNi8zeWZUQm5sTy92TWpkUjdWODFRNTE3dGdzMHppSG5QcGxwYVltT2V2S1RkK2tvczZUMStORHJlN09rejUzbmtyL1doL3h5dlYxWk5WL3IzeTUwdm5TTzlCaXNhaER1K3M5emR6ZDFabFZQVGx0Qys5Ym5zdXFKMko2QVFIK2Vxak5QYXBWczRwS2xuUi9UYUs3L2NhZDNPd3JvMGIwMHJ2VHY5ZkkwZk4wT2ZHcXFsZXJwT2NIZGxMM3g0ckhhZXhDZmRXZDFXbzFwTUxmVWJpb2N4ejlpWWlJS05EOUxiLzNqNFNFSkxYclBOTFo4K3FMdWErcXdXMDFsSFExV1cwN2pkUnJ3NTV3NlFQMTd2VHZ0Uy9xdU9aOE5FU1M5Tm9iYzVWd09Va3ozLzJYeTYzb2RydGRUL1dmb2dlYU4zTDJDc3JZcE5GZEorNkVoQ1QxN2YrMit2WnFyVjdwVGsrNHF6WDlzdi92aGM3Ni9NdjErdTZya2M0K1hSblhPL1c5UllyY2ZkU2xYMVo2T1gxeng0MTY5ZlU1V3ZmVGJrbDZKaUlpWW02ZUxUZ0h2TWNVYjExNy9sZW5yamR2dlMwaUlpS21vTmJMZm1jTzN2cnNTcS9ZSEVrenE2eSt6c0xUcjlXQWQyWFY4NnJCa080dWZhQWNJYzNSQitxZi9kdEorcXRYMFBScHo3dnRGZlRGVnovbHVxR2p2MzhaOWUzVld0OHQzdW9TMHR6Vm10NlRQVnBxeTdZRG1qVDFHNzM5MWo4ekxkdlJMMnZjbUg3RjRvTGR3b2ozRTVnRisyTGU0SjNXeS9oUHFmREsyUFBxM2VuZmE4amdydkwxTGFHTzdlL1YwQkdmS09GeWt2ekxsOG5VQnlvM3ZZSnllejNTYlgrdjdyelkzREZ2ZHJVNldId3NHajJ5ajNvOVBWbnJmdHF0aDFyZjQ3SmNUL3Bsd2J0NFA0RlpzQy9tRFU3Y0F6Y2dwNTVYT2ZXQnl0TmVRUm1rcGRsVW9zUmY4M3JhTDArNjNsOXEwSE9QYU5MVWI1U1FrT1F5enBOK1dRNjU2WnNFQU1nYVI5S0FHNUMrNTVXRG8rZFZxNVpOWFBwQVBkcXBtZGF0MzYzWFhuM0NPVzM2WGtIM0J0K1dhZmtaKzBybHhyNm80N3Fqd1Y5ZmpKeFRyUm4xN2QxYTZ6YnMxdFQzdm5PNWd5cDl2NnhnYSthYTArUEdBUUM0ZVlRMElKZlM5N3dLU3hkeTl1Ny9UYVAvKzRYaUx5YXFZb1Z5NnRUK1hnMGNORDNMUGxEcGV3VmxER251K2twNTRvL3psL1QxTjV2MHlzdVBlMXhyUmo0K0ZvMFoxVmU5KzcydFcyc0VPSWVuNzVlVlUwZ0RBTnc4VG5jQ3VlUnBEN3FjK2tEbHRxK1VPNFpoNkVMOFphMzhZYWY2RDNoSGozUzZUKzNiV25OVmEwWjFhZ2ZxK1FFZE5mZnp0UzdEUGVtWEJRRElHeHhKQTNMSms1NVhmWjVzbFdNZnFOejBDbkxYeitqQk5zTmtzVmprNzE5R2R6V3FyWkVqZXFsNXV1K0Z2ZEYrZVpMVXIyOGJyZCt3UjFFSGpqdUhlZEl2eTFGWGVqbjFUUUlBWkVhZk5PUzdvdG9uRFFXSFBtbndCdnFrRlcvMFNRTk1qRDQvQUFCdklxUUJidkJmTEFEQW03aHhBQUFBd0lRSWFRQUFBQ1pFU0FNQUFEQWhRaG9BQUlBSkZZa2JCN0s2Q3c5d1lQL0F6V0lmZ2pldzM2RlFIMGt6REdPSHQydUF4L1lYOUFvTnc5aGEwT3RFdnJvaTZWQkJycEQzR0JpR2NUbzVPZmxNQWErVC9jNDhDdnl6Q3dBQUFBQUFBQUFBQUFBQUFBQUFBQUFBQUFBQUFBQUFBQUFBQUFBQUFBQUFBQUFBQUFBQUFBQUFBQUFBQUFBQUFBQUFBQUFBQUFBQUFBQUFBQUFBQUFBQUFBQUFBQUFBQUFBQUFBQUFBQUFBQUFBQUFBQUFBQUFBQUFBQUFBQUFBQUFBQUFBQUFBQUFBQUFBQUFBQW9KRDYvN0NjMml4dGFzK0hBQUFBQUVsRlRrU3VRbUNDIiwKCSJUaGVtZSIgOiAiIiwKCSJUeXBlIiA6ICJmbG93IiwKCSJWZXJzaW9uIiA6ICIxNyIKfQo="/>
    </extobj>
  </extobjs>
</s:customData>
</file>

<file path=customXml/itemProps1.xml><?xml version="1.0" encoding="utf-8"?>
<ds:datastoreItem xmlns:ds="http://schemas.openxmlformats.org/officeDocument/2006/customXml" ds:itemID="{14A80922-AF02-400A-9E37-C4A777C33142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397</TotalTime>
  <Application>LibreOffice/7.4.1.2$Linux_X86_64 LibreOffice_project/40$Build-2</Application>
  <AppVersion>15.0000</AppVersion>
  <Words>1374</Words>
  <Paragraphs>218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2022-05-31T06:39:00Z</dcterms:created>
  <dc:creator>Microsoft Office User</dc:creator>
  <dc:description/>
  <dc:language>en-US</dc:language>
  <cp:lastModifiedBy/>
  <dcterms:modified xsi:type="dcterms:W3CDTF">2022-10-23T20:54:58Z</dcterms:modified>
  <cp:revision>51</cp:revision>
  <dc:subject/>
  <dc:title>PowerPoint 演示文稿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DD182C045E174D649A828704DBFE9EF4</vt:lpwstr>
  </property>
  <property fmtid="{D5CDD505-2E9C-101B-9397-08002B2CF9AE}" pid="3" name="KSOProductBuildVer">
    <vt:lpwstr>2052-11.1.0.12598</vt:lpwstr>
  </property>
  <property fmtid="{D5CDD505-2E9C-101B-9397-08002B2CF9AE}" pid="4" name="KSOTemplateUUID">
    <vt:lpwstr>v1.0_mb_Jmb9RG/n/BRcF2ta8XUeyA==</vt:lpwstr>
  </property>
  <property fmtid="{D5CDD505-2E9C-101B-9397-08002B2CF9AE}" pid="5" name="Notes">
    <vt:i4>39</vt:i4>
  </property>
  <property fmtid="{D5CDD505-2E9C-101B-9397-08002B2CF9AE}" pid="6" name="PresentationFormat">
    <vt:lpwstr>宽屏</vt:lpwstr>
  </property>
  <property fmtid="{D5CDD505-2E9C-101B-9397-08002B2CF9AE}" pid="7" name="Slides">
    <vt:i4>46</vt:i4>
  </property>
</Properties>
</file>